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44" r:id="rId5"/>
    <p:sldId id="309" r:id="rId6"/>
    <p:sldId id="327" r:id="rId7"/>
    <p:sldId id="328" r:id="rId8"/>
    <p:sldId id="332" r:id="rId9"/>
    <p:sldId id="294" r:id="rId10"/>
    <p:sldId id="323" r:id="rId11"/>
    <p:sldId id="322" r:id="rId12"/>
    <p:sldId id="321" r:id="rId13"/>
    <p:sldId id="295" r:id="rId14"/>
    <p:sldId id="334" r:id="rId15"/>
    <p:sldId id="338" r:id="rId16"/>
    <p:sldId id="343" r:id="rId17"/>
    <p:sldId id="336" r:id="rId18"/>
    <p:sldId id="296" r:id="rId19"/>
  </p:sldIdLst>
  <p:sldSz cx="9144000" cy="6858000" type="screen4x3"/>
  <p:notesSz cx="6792913" cy="992505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800000"/>
    <a:srgbClr val="A864A3"/>
    <a:srgbClr val="995594"/>
    <a:srgbClr val="BF8FB9"/>
    <a:srgbClr val="D4B4D0"/>
    <a:srgbClr val="660033"/>
    <a:srgbClr val="006600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6474" autoAdjust="0"/>
    <p:restoredTop sz="94660"/>
  </p:normalViewPr>
  <p:slideViewPr>
    <p:cSldViewPr>
      <p:cViewPr varScale="1">
        <p:scale>
          <a:sx n="109" d="100"/>
          <a:sy n="109" d="100"/>
        </p:scale>
        <p:origin x="319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88111F-0DDB-4E59-934E-8BBEFDDD07FD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DF77F4A-D94E-4801-BD16-260647CCB825}">
      <dgm:prSet phldrT="[Texto]"/>
      <dgm:spPr/>
      <dgm:t>
        <a:bodyPr/>
        <a:lstStyle/>
        <a:p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Ante la crisis y la extensión del fenómeno de la </a:t>
          </a:r>
          <a:r>
            <a:rPr lang="es-ES" b="1" dirty="0">
              <a:solidFill>
                <a:schemeClr val="tx1"/>
              </a:solidFill>
              <a:latin typeface="Gill Sans MT" panose="020B0502020104020203" pitchFamily="34" charset="0"/>
            </a:rPr>
            <a:t>pobreza y la exclusión 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en Euskadi Cáritas, Peñascal, Agiantza y Sartu </a:t>
          </a:r>
          <a:r>
            <a:rPr lang="es-ES" dirty="0" err="1">
              <a:solidFill>
                <a:schemeClr val="tx1"/>
              </a:solidFill>
              <a:latin typeface="Gill Sans MT" panose="020B0502020104020203" pitchFamily="34" charset="0"/>
            </a:rPr>
            <a:t>Taldea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 (Erroak, </a:t>
          </a:r>
          <a:r>
            <a:rPr lang="es-ES" dirty="0" err="1">
              <a:solidFill>
                <a:schemeClr val="tx1"/>
              </a:solidFill>
              <a:latin typeface="Gill Sans MT" panose="020B0502020104020203" pitchFamily="34" charset="0"/>
            </a:rPr>
            <a:t>Zabaltzen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, </a:t>
          </a:r>
          <a:r>
            <a:rPr lang="es-ES" dirty="0" err="1">
              <a:solidFill>
                <a:schemeClr val="tx1"/>
              </a:solidFill>
              <a:latin typeface="Gill Sans MT" panose="020B0502020104020203" pitchFamily="34" charset="0"/>
            </a:rPr>
            <a:t>Gaztaroa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 y Sartu Araba) deciden unir sus esfuerzos en </a:t>
          </a:r>
          <a:r>
            <a:rPr lang="es-ES" b="1" dirty="0" err="1">
              <a:solidFill>
                <a:schemeClr val="tx1"/>
              </a:solidFill>
              <a:latin typeface="Gill Sans MT" panose="020B0502020104020203" pitchFamily="34" charset="0"/>
            </a:rPr>
            <a:t>Sendotu</a:t>
          </a:r>
          <a:r>
            <a:rPr lang="es-ES" b="1" dirty="0">
              <a:solidFill>
                <a:schemeClr val="tx1"/>
              </a:solidFill>
              <a:latin typeface="Gill Sans MT" panose="020B0502020104020203" pitchFamily="34" charset="0"/>
            </a:rPr>
            <a:t> </a:t>
          </a:r>
          <a:r>
            <a:rPr lang="es-ES" b="1" dirty="0" err="1">
              <a:solidFill>
                <a:schemeClr val="tx1"/>
              </a:solidFill>
              <a:latin typeface="Gill Sans MT" panose="020B0502020104020203" pitchFamily="34" charset="0"/>
            </a:rPr>
            <a:t>Aldiberean</a:t>
          </a:r>
          <a:r>
            <a:rPr lang="es-ES" b="1" dirty="0">
              <a:solidFill>
                <a:schemeClr val="tx1"/>
              </a:solidFill>
              <a:latin typeface="Gill Sans MT" panose="020B0502020104020203" pitchFamily="34" charset="0"/>
            </a:rPr>
            <a:t> 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generando un programa de intervención a nivel de la </a:t>
          </a:r>
          <a:r>
            <a:rPr lang="es-ES" b="1" dirty="0">
              <a:solidFill>
                <a:schemeClr val="tx1"/>
              </a:solidFill>
              <a:latin typeface="Gill Sans MT" panose="020B0502020104020203" pitchFamily="34" charset="0"/>
            </a:rPr>
            <a:t>CAPV 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para el período 2014 – 2020.</a:t>
          </a:r>
        </a:p>
      </dgm:t>
    </dgm:pt>
    <dgm:pt modelId="{C43BD266-D97A-4B5B-A865-AFEE35BA0088}" type="parTrans" cxnId="{85E78D2A-BBD5-4725-BD75-134ECB47EAB1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1112EC67-E486-4319-9BCB-CE07FA165FD1}" type="sibTrans" cxnId="{85E78D2A-BBD5-4725-BD75-134ECB47EAB1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21999D9D-B452-4201-A2A1-45D519E028A2}">
      <dgm:prSet phldrT="[Texto]"/>
      <dgm:spPr/>
      <dgm:t>
        <a:bodyPr/>
        <a:lstStyle/>
        <a:p>
          <a:r>
            <a:rPr lang="es-ES" b="0" dirty="0">
              <a:solidFill>
                <a:schemeClr val="tx1"/>
              </a:solidFill>
              <a:latin typeface="Gill Sans MT" panose="020B0502020104020203" pitchFamily="34" charset="0"/>
            </a:rPr>
            <a:t>Se trata de una </a:t>
          </a:r>
          <a:r>
            <a:rPr lang="es-ES" b="1" dirty="0">
              <a:solidFill>
                <a:schemeClr val="tx1"/>
              </a:solidFill>
              <a:latin typeface="Gill Sans MT" panose="020B0502020104020203" pitchFamily="34" charset="0"/>
            </a:rPr>
            <a:t>estructura de colaboración abierta de 7 entidades sociales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 que aprovecha los recursos, el conocimiento y las posibilidades que poseen, generando </a:t>
          </a:r>
          <a:r>
            <a:rPr lang="es-ES" b="1" dirty="0">
              <a:solidFill>
                <a:schemeClr val="tx1"/>
              </a:solidFill>
              <a:latin typeface="Gill Sans MT" panose="020B0502020104020203" pitchFamily="34" charset="0"/>
            </a:rPr>
            <a:t>sinergias nuevas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 para responder a la dinámica.</a:t>
          </a:r>
        </a:p>
      </dgm:t>
    </dgm:pt>
    <dgm:pt modelId="{9E8A4AA3-95E1-4BA4-894C-8E18EE86B514}" type="parTrans" cxnId="{E9FFD578-4786-4395-A1E6-4A11C8343745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C1577CD2-CDB2-4D58-B84F-A330F784212C}" type="sibTrans" cxnId="{E9FFD578-4786-4395-A1E6-4A11C8343745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60F9E5D6-7991-4C56-A75B-1CEC4F309955}">
      <dgm:prSet phldrT="[Texto]"/>
      <dgm:spPr/>
      <dgm:t>
        <a:bodyPr/>
        <a:lstStyle/>
        <a:p>
          <a:r>
            <a:rPr lang="es-ES" b="1" dirty="0">
              <a:solidFill>
                <a:schemeClr val="tx1"/>
              </a:solidFill>
              <a:latin typeface="Gill Sans MT" panose="020B0502020104020203" pitchFamily="34" charset="0"/>
            </a:rPr>
            <a:t>Multidimensional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 de la exclusión social desarrollando propuestas integradas de intervención adaptadas las necesidades específicas de las </a:t>
          </a:r>
          <a:r>
            <a:rPr lang="es-ES" b="1" dirty="0">
              <a:solidFill>
                <a:schemeClr val="tx1"/>
              </a:solidFill>
              <a:latin typeface="Gill Sans MT" panose="020B0502020104020203" pitchFamily="34" charset="0"/>
            </a:rPr>
            <a:t>personas en situación o riesgo de exclusión.</a:t>
          </a:r>
        </a:p>
      </dgm:t>
    </dgm:pt>
    <dgm:pt modelId="{11C2DA6E-C2CD-4490-A59E-DAA669FE59B7}" type="parTrans" cxnId="{4E592029-D8A3-42CF-8055-98B694207CD3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F1824C6A-8558-4C2B-B9D3-15410F429FE7}" type="sibTrans" cxnId="{4E592029-D8A3-42CF-8055-98B694207CD3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583C1324-4B39-4270-8452-F24A6D694924}">
      <dgm:prSet phldrT="[Texto]"/>
      <dgm:spPr/>
      <dgm:t>
        <a:bodyPr/>
        <a:lstStyle/>
        <a:p>
          <a:r>
            <a:rPr lang="es-ES" b="1" dirty="0">
              <a:solidFill>
                <a:schemeClr val="tx1"/>
              </a:solidFill>
              <a:latin typeface="Gill Sans MT" panose="020B0502020104020203" pitchFamily="34" charset="0"/>
            </a:rPr>
            <a:t>Recursos Europeos</a:t>
          </a:r>
          <a:endParaRPr lang="es-ES" dirty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843F88CD-DAAC-4C02-A7EF-EC5ACA62F9AE}" type="parTrans" cxnId="{CA830A66-8192-47EA-AD69-CA78376B03CD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D24C614B-2A9A-4864-BF36-2733C1A8CBAA}" type="sibTrans" cxnId="{CA830A66-8192-47EA-AD69-CA78376B03CD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58FB826C-ACAE-4DE6-A964-5D30ED228F95}">
      <dgm:prSet/>
      <dgm:spPr/>
      <dgm:t>
        <a:bodyPr/>
        <a:lstStyle/>
        <a:p>
          <a:endParaRPr lang="es-ES" dirty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4F7F7655-4EDD-4B75-BC42-AF0B0EB80B0E}" type="parTrans" cxnId="{674BAF7B-1492-4CF6-A121-50FA09D07636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369CBE6F-EFFD-49E1-BA3C-58A013ED65BC}" type="sibTrans" cxnId="{674BAF7B-1492-4CF6-A121-50FA09D07636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F7BD4E8B-6928-47B2-B854-3F485C3F40D6}">
      <dgm:prSet/>
      <dgm:spPr/>
      <dgm:t>
        <a:bodyPr/>
        <a:lstStyle/>
        <a:p>
          <a:r>
            <a:rPr lang="es-ES" b="1">
              <a:solidFill>
                <a:schemeClr val="tx1"/>
              </a:solidFill>
              <a:latin typeface="Gill Sans MT" panose="020B0502020104020203" pitchFamily="34" charset="0"/>
            </a:rPr>
            <a:t>Innovación</a:t>
          </a:r>
          <a:endParaRPr lang="es-ES" b="1" dirty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E640F193-227F-4EFC-9C5C-84344B282897}" type="parTrans" cxnId="{DCB57BF2-1CC3-49D7-9222-1A77DA70194E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A212D160-EE09-4FDD-8528-6E276C808BC3}" type="sibTrans" cxnId="{DCB57BF2-1CC3-49D7-9222-1A77DA70194E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48C6BBF7-AFB4-4F10-B157-5380EE3C7078}">
      <dgm:prSet/>
      <dgm:spPr/>
      <dgm:t>
        <a:bodyPr/>
        <a:lstStyle/>
        <a:p>
          <a:endParaRPr lang="es-ES" b="1" dirty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100960BF-2663-48EE-820F-5A7ED5B22FE3}" type="parTrans" cxnId="{D07AE00C-16DA-40AD-B2B2-88C558697543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90432645-D2F2-44C7-BCDF-E9F1F5CCC98B}" type="sibTrans" cxnId="{D07AE00C-16DA-40AD-B2B2-88C558697543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30D64364-6931-44DD-AD8B-EF4500602ECB}">
      <dgm:prSet/>
      <dgm:spPr/>
      <dgm:t>
        <a:bodyPr/>
        <a:lstStyle/>
        <a:p>
          <a:r>
            <a:rPr lang="es-ES" b="1" dirty="0">
              <a:solidFill>
                <a:schemeClr val="tx1"/>
              </a:solidFill>
              <a:latin typeface="Gill Sans MT" panose="020B0502020104020203" pitchFamily="34" charset="0"/>
            </a:rPr>
            <a:t>Antecedentes: </a:t>
          </a:r>
          <a:r>
            <a:rPr lang="es-ES" dirty="0" err="1">
              <a:solidFill>
                <a:schemeClr val="tx1"/>
              </a:solidFill>
              <a:latin typeface="Gill Sans MT" panose="020B0502020104020203" pitchFamily="34" charset="0"/>
            </a:rPr>
            <a:t>Sendotu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 07-13, Reconocimiento Europeo, </a:t>
          </a:r>
          <a:r>
            <a:rPr lang="es-ES" dirty="0" err="1">
              <a:solidFill>
                <a:schemeClr val="tx1"/>
              </a:solidFill>
              <a:latin typeface="Gill Sans MT" panose="020B0502020104020203" pitchFamily="34" charset="0"/>
            </a:rPr>
            <a:t>Equal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, </a:t>
          </a:r>
          <a:r>
            <a:rPr lang="es-ES" dirty="0" err="1">
              <a:solidFill>
                <a:schemeClr val="tx1"/>
              </a:solidFill>
              <a:latin typeface="Gill Sans MT" panose="020B0502020104020203" pitchFamily="34" charset="0"/>
            </a:rPr>
            <a:t>Horizon</a:t>
          </a:r>
          <a:r>
            <a:rPr lang="es-ES" dirty="0">
              <a:solidFill>
                <a:schemeClr val="tx1"/>
              </a:solidFill>
              <a:latin typeface="Gill Sans MT" panose="020B0502020104020203" pitchFamily="34" charset="0"/>
            </a:rPr>
            <a:t>…</a:t>
          </a:r>
        </a:p>
      </dgm:t>
    </dgm:pt>
    <dgm:pt modelId="{129558B6-30CD-4246-A766-339E2AC82AC3}" type="parTrans" cxnId="{DF2BEA73-BF92-4824-9F5E-63A4A9AFEFC8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23F58C4F-719B-4879-AF3D-17754AB6D2F4}" type="sibTrans" cxnId="{DF2BEA73-BF92-4824-9F5E-63A4A9AFEFC8}">
      <dgm:prSet/>
      <dgm:spPr/>
      <dgm:t>
        <a:bodyPr/>
        <a:lstStyle/>
        <a:p>
          <a:endParaRPr lang="es-ES">
            <a:solidFill>
              <a:schemeClr val="tx1"/>
            </a:solidFill>
            <a:latin typeface="Batang"/>
          </a:endParaRPr>
        </a:p>
      </dgm:t>
    </dgm:pt>
    <dgm:pt modelId="{03A89633-EA7D-4E99-9AA0-BAC6223B5244}" type="pres">
      <dgm:prSet presAssocID="{CA88111F-0DDB-4E59-934E-8BBEFDDD07FD}" presName="linear" presStyleCnt="0">
        <dgm:presLayoutVars>
          <dgm:dir/>
          <dgm:resizeHandles val="exact"/>
        </dgm:presLayoutVars>
      </dgm:prSet>
      <dgm:spPr/>
    </dgm:pt>
    <dgm:pt modelId="{9B4A9DAF-3EAA-4C46-89F6-D4014735F372}" type="pres">
      <dgm:prSet presAssocID="{0DF77F4A-D94E-4801-BD16-260647CCB825}" presName="comp" presStyleCnt="0"/>
      <dgm:spPr/>
    </dgm:pt>
    <dgm:pt modelId="{E36E3963-6EEC-4FB0-965B-0014C7614237}" type="pres">
      <dgm:prSet presAssocID="{0DF77F4A-D94E-4801-BD16-260647CCB825}" presName="box" presStyleLbl="node1" presStyleIdx="0" presStyleCnt="3"/>
      <dgm:spPr/>
    </dgm:pt>
    <dgm:pt modelId="{7DF5061E-30D7-4EFF-ACAD-BB4C6911CFAA}" type="pres">
      <dgm:prSet presAssocID="{0DF77F4A-D94E-4801-BD16-260647CCB825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</dgm:spPr>
    </dgm:pt>
    <dgm:pt modelId="{3B26C86C-E7F3-454F-A9CE-198BEC23851F}" type="pres">
      <dgm:prSet presAssocID="{0DF77F4A-D94E-4801-BD16-260647CCB825}" presName="text" presStyleLbl="node1" presStyleIdx="0" presStyleCnt="3">
        <dgm:presLayoutVars>
          <dgm:bulletEnabled val="1"/>
        </dgm:presLayoutVars>
      </dgm:prSet>
      <dgm:spPr/>
    </dgm:pt>
    <dgm:pt modelId="{630B55A1-93A0-4116-8EBC-06F709417731}" type="pres">
      <dgm:prSet presAssocID="{1112EC67-E486-4319-9BCB-CE07FA165FD1}" presName="spacer" presStyleCnt="0"/>
      <dgm:spPr/>
    </dgm:pt>
    <dgm:pt modelId="{72436052-D213-4930-AF0A-CCDF2FE6F35A}" type="pres">
      <dgm:prSet presAssocID="{21999D9D-B452-4201-A2A1-45D519E028A2}" presName="comp" presStyleCnt="0"/>
      <dgm:spPr/>
    </dgm:pt>
    <dgm:pt modelId="{17BFE0A0-3EB2-49AD-ADCB-793D1CBE8ACF}" type="pres">
      <dgm:prSet presAssocID="{21999D9D-B452-4201-A2A1-45D519E028A2}" presName="box" presStyleLbl="node1" presStyleIdx="1" presStyleCnt="3"/>
      <dgm:spPr/>
    </dgm:pt>
    <dgm:pt modelId="{0C667EA6-93F4-46FB-A179-0EBD9E25B151}" type="pres">
      <dgm:prSet presAssocID="{21999D9D-B452-4201-A2A1-45D519E028A2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</dgm:spPr>
    </dgm:pt>
    <dgm:pt modelId="{F2F44891-58BC-4F22-9841-B334BF32B04A}" type="pres">
      <dgm:prSet presAssocID="{21999D9D-B452-4201-A2A1-45D519E028A2}" presName="text" presStyleLbl="node1" presStyleIdx="1" presStyleCnt="3">
        <dgm:presLayoutVars>
          <dgm:bulletEnabled val="1"/>
        </dgm:presLayoutVars>
      </dgm:prSet>
      <dgm:spPr/>
    </dgm:pt>
    <dgm:pt modelId="{28374658-68DA-4A98-B7BF-7155836D99BE}" type="pres">
      <dgm:prSet presAssocID="{C1577CD2-CDB2-4D58-B84F-A330F784212C}" presName="spacer" presStyleCnt="0"/>
      <dgm:spPr/>
    </dgm:pt>
    <dgm:pt modelId="{E7F809B1-9575-4691-A1C9-30E7FD2BB35E}" type="pres">
      <dgm:prSet presAssocID="{60F9E5D6-7991-4C56-A75B-1CEC4F309955}" presName="comp" presStyleCnt="0"/>
      <dgm:spPr/>
    </dgm:pt>
    <dgm:pt modelId="{2DDF9FCF-317B-4930-B834-7FE6A0380556}" type="pres">
      <dgm:prSet presAssocID="{60F9E5D6-7991-4C56-A75B-1CEC4F309955}" presName="box" presStyleLbl="node1" presStyleIdx="2" presStyleCnt="3"/>
      <dgm:spPr/>
    </dgm:pt>
    <dgm:pt modelId="{FC27D6BB-62C5-405C-BAFF-2E1AF49EF38D}" type="pres">
      <dgm:prSet presAssocID="{60F9E5D6-7991-4C56-A75B-1CEC4F309955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1D5A08AF-99AA-44AC-AFF8-D57562279093}" type="pres">
      <dgm:prSet presAssocID="{60F9E5D6-7991-4C56-A75B-1CEC4F309955}" presName="text" presStyleLbl="node1" presStyleIdx="2" presStyleCnt="3">
        <dgm:presLayoutVars>
          <dgm:bulletEnabled val="1"/>
        </dgm:presLayoutVars>
      </dgm:prSet>
      <dgm:spPr/>
    </dgm:pt>
  </dgm:ptLst>
  <dgm:cxnLst>
    <dgm:cxn modelId="{D07AE00C-16DA-40AD-B2B2-88C558697543}" srcId="{60F9E5D6-7991-4C56-A75B-1CEC4F309955}" destId="{48C6BBF7-AFB4-4F10-B157-5380EE3C7078}" srcOrd="3" destOrd="0" parTransId="{100960BF-2663-48EE-820F-5A7ED5B22FE3}" sibTransId="{90432645-D2F2-44C7-BCDF-E9F1F5CCC98B}"/>
    <dgm:cxn modelId="{30CC010D-A949-4008-A5E9-571F9452793B}" type="presOf" srcId="{583C1324-4B39-4270-8452-F24A6D694924}" destId="{2DDF9FCF-317B-4930-B834-7FE6A0380556}" srcOrd="0" destOrd="1" presId="urn:microsoft.com/office/officeart/2005/8/layout/vList4"/>
    <dgm:cxn modelId="{EA1E9625-D4FA-4979-81B2-0C1668E9F392}" type="presOf" srcId="{F7BD4E8B-6928-47B2-B854-3F485C3F40D6}" destId="{2DDF9FCF-317B-4930-B834-7FE6A0380556}" srcOrd="0" destOrd="3" presId="urn:microsoft.com/office/officeart/2005/8/layout/vList4"/>
    <dgm:cxn modelId="{4E592029-D8A3-42CF-8055-98B694207CD3}" srcId="{CA88111F-0DDB-4E59-934E-8BBEFDDD07FD}" destId="{60F9E5D6-7991-4C56-A75B-1CEC4F309955}" srcOrd="2" destOrd="0" parTransId="{11C2DA6E-C2CD-4490-A59E-DAA669FE59B7}" sibTransId="{F1824C6A-8558-4C2B-B9D3-15410F429FE7}"/>
    <dgm:cxn modelId="{85E78D2A-BBD5-4725-BD75-134ECB47EAB1}" srcId="{CA88111F-0DDB-4E59-934E-8BBEFDDD07FD}" destId="{0DF77F4A-D94E-4801-BD16-260647CCB825}" srcOrd="0" destOrd="0" parTransId="{C43BD266-D97A-4B5B-A865-AFEE35BA0088}" sibTransId="{1112EC67-E486-4319-9BCB-CE07FA165FD1}"/>
    <dgm:cxn modelId="{0E638C3B-2F64-4962-B06E-4F7EEC1AA5A7}" type="presOf" srcId="{583C1324-4B39-4270-8452-F24A6D694924}" destId="{1D5A08AF-99AA-44AC-AFF8-D57562279093}" srcOrd="1" destOrd="1" presId="urn:microsoft.com/office/officeart/2005/8/layout/vList4"/>
    <dgm:cxn modelId="{CA830A66-8192-47EA-AD69-CA78376B03CD}" srcId="{60F9E5D6-7991-4C56-A75B-1CEC4F309955}" destId="{583C1324-4B39-4270-8452-F24A6D694924}" srcOrd="0" destOrd="0" parTransId="{843F88CD-DAAC-4C02-A7EF-EC5ACA62F9AE}" sibTransId="{D24C614B-2A9A-4864-BF36-2733C1A8CBAA}"/>
    <dgm:cxn modelId="{11830949-B70C-4B7E-950D-4E29A2C8FD7D}" type="presOf" srcId="{CA88111F-0DDB-4E59-934E-8BBEFDDD07FD}" destId="{03A89633-EA7D-4E99-9AA0-BAC6223B5244}" srcOrd="0" destOrd="0" presId="urn:microsoft.com/office/officeart/2005/8/layout/vList4"/>
    <dgm:cxn modelId="{FBCB6B4E-7786-4668-9DBB-7754CD2E6AC4}" type="presOf" srcId="{30D64364-6931-44DD-AD8B-EF4500602ECB}" destId="{1D5A08AF-99AA-44AC-AFF8-D57562279093}" srcOrd="1" destOrd="5" presId="urn:microsoft.com/office/officeart/2005/8/layout/vList4"/>
    <dgm:cxn modelId="{34D0174F-56EF-44F5-8BA5-CA52D28D54A7}" type="presOf" srcId="{60F9E5D6-7991-4C56-A75B-1CEC4F309955}" destId="{2DDF9FCF-317B-4930-B834-7FE6A0380556}" srcOrd="0" destOrd="0" presId="urn:microsoft.com/office/officeart/2005/8/layout/vList4"/>
    <dgm:cxn modelId="{6954B151-7846-4696-84C6-BBFE847A0993}" type="presOf" srcId="{48C6BBF7-AFB4-4F10-B157-5380EE3C7078}" destId="{2DDF9FCF-317B-4930-B834-7FE6A0380556}" srcOrd="0" destOrd="4" presId="urn:microsoft.com/office/officeart/2005/8/layout/vList4"/>
    <dgm:cxn modelId="{DF2BEA73-BF92-4824-9F5E-63A4A9AFEFC8}" srcId="{60F9E5D6-7991-4C56-A75B-1CEC4F309955}" destId="{30D64364-6931-44DD-AD8B-EF4500602ECB}" srcOrd="4" destOrd="0" parTransId="{129558B6-30CD-4246-A766-339E2AC82AC3}" sibTransId="{23F58C4F-719B-4879-AF3D-17754AB6D2F4}"/>
    <dgm:cxn modelId="{E9FFD578-4786-4395-A1E6-4A11C8343745}" srcId="{CA88111F-0DDB-4E59-934E-8BBEFDDD07FD}" destId="{21999D9D-B452-4201-A2A1-45D519E028A2}" srcOrd="1" destOrd="0" parTransId="{9E8A4AA3-95E1-4BA4-894C-8E18EE86B514}" sibTransId="{C1577CD2-CDB2-4D58-B84F-A330F784212C}"/>
    <dgm:cxn modelId="{A28F8C7B-CE1D-4AD7-906F-405F9C542EAB}" type="presOf" srcId="{60F9E5D6-7991-4C56-A75B-1CEC4F309955}" destId="{1D5A08AF-99AA-44AC-AFF8-D57562279093}" srcOrd="1" destOrd="0" presId="urn:microsoft.com/office/officeart/2005/8/layout/vList4"/>
    <dgm:cxn modelId="{674BAF7B-1492-4CF6-A121-50FA09D07636}" srcId="{60F9E5D6-7991-4C56-A75B-1CEC4F309955}" destId="{58FB826C-ACAE-4DE6-A964-5D30ED228F95}" srcOrd="1" destOrd="0" parTransId="{4F7F7655-4EDD-4B75-BC42-AF0B0EB80B0E}" sibTransId="{369CBE6F-EFFD-49E1-BA3C-58A013ED65BC}"/>
    <dgm:cxn modelId="{6B62E082-D351-4D52-9F20-C8B5D573D64C}" type="presOf" srcId="{21999D9D-B452-4201-A2A1-45D519E028A2}" destId="{F2F44891-58BC-4F22-9841-B334BF32B04A}" srcOrd="1" destOrd="0" presId="urn:microsoft.com/office/officeart/2005/8/layout/vList4"/>
    <dgm:cxn modelId="{00FD8D94-DDDF-4F6E-AC74-F8B8C8164A65}" type="presOf" srcId="{48C6BBF7-AFB4-4F10-B157-5380EE3C7078}" destId="{1D5A08AF-99AA-44AC-AFF8-D57562279093}" srcOrd="1" destOrd="4" presId="urn:microsoft.com/office/officeart/2005/8/layout/vList4"/>
    <dgm:cxn modelId="{8731D1B2-85F1-4447-9CCC-0596657625D6}" type="presOf" srcId="{58FB826C-ACAE-4DE6-A964-5D30ED228F95}" destId="{1D5A08AF-99AA-44AC-AFF8-D57562279093}" srcOrd="1" destOrd="2" presId="urn:microsoft.com/office/officeart/2005/8/layout/vList4"/>
    <dgm:cxn modelId="{A49CB5BA-673A-4702-A15A-AB2EB3357183}" type="presOf" srcId="{58FB826C-ACAE-4DE6-A964-5D30ED228F95}" destId="{2DDF9FCF-317B-4930-B834-7FE6A0380556}" srcOrd="0" destOrd="2" presId="urn:microsoft.com/office/officeart/2005/8/layout/vList4"/>
    <dgm:cxn modelId="{87D762BE-09AC-4EAC-B172-9F33552FBB91}" type="presOf" srcId="{30D64364-6931-44DD-AD8B-EF4500602ECB}" destId="{2DDF9FCF-317B-4930-B834-7FE6A0380556}" srcOrd="0" destOrd="5" presId="urn:microsoft.com/office/officeart/2005/8/layout/vList4"/>
    <dgm:cxn modelId="{93AB29D5-A302-48C8-AF60-096AC86870E6}" type="presOf" srcId="{0DF77F4A-D94E-4801-BD16-260647CCB825}" destId="{E36E3963-6EEC-4FB0-965B-0014C7614237}" srcOrd="0" destOrd="0" presId="urn:microsoft.com/office/officeart/2005/8/layout/vList4"/>
    <dgm:cxn modelId="{BA8B52E1-BD40-4336-8551-1B881E96BCCE}" type="presOf" srcId="{21999D9D-B452-4201-A2A1-45D519E028A2}" destId="{17BFE0A0-3EB2-49AD-ADCB-793D1CBE8ACF}" srcOrd="0" destOrd="0" presId="urn:microsoft.com/office/officeart/2005/8/layout/vList4"/>
    <dgm:cxn modelId="{D31B2DF2-0951-4F8F-90D5-5443DB431F21}" type="presOf" srcId="{F7BD4E8B-6928-47B2-B854-3F485C3F40D6}" destId="{1D5A08AF-99AA-44AC-AFF8-D57562279093}" srcOrd="1" destOrd="3" presId="urn:microsoft.com/office/officeart/2005/8/layout/vList4"/>
    <dgm:cxn modelId="{DCB57BF2-1CC3-49D7-9222-1A77DA70194E}" srcId="{60F9E5D6-7991-4C56-A75B-1CEC4F309955}" destId="{F7BD4E8B-6928-47B2-B854-3F485C3F40D6}" srcOrd="2" destOrd="0" parTransId="{E640F193-227F-4EFC-9C5C-84344B282897}" sibTransId="{A212D160-EE09-4FDD-8528-6E276C808BC3}"/>
    <dgm:cxn modelId="{B37137F3-1335-4831-9768-E6BAEC397EFD}" type="presOf" srcId="{0DF77F4A-D94E-4801-BD16-260647CCB825}" destId="{3B26C86C-E7F3-454F-A9CE-198BEC23851F}" srcOrd="1" destOrd="0" presId="urn:microsoft.com/office/officeart/2005/8/layout/vList4"/>
    <dgm:cxn modelId="{92A19558-B758-4DDD-B6BE-97150919E757}" type="presParOf" srcId="{03A89633-EA7D-4E99-9AA0-BAC6223B5244}" destId="{9B4A9DAF-3EAA-4C46-89F6-D4014735F372}" srcOrd="0" destOrd="0" presId="urn:microsoft.com/office/officeart/2005/8/layout/vList4"/>
    <dgm:cxn modelId="{2FEB53FB-10AB-44C3-8F3B-EFFF3B453AB2}" type="presParOf" srcId="{9B4A9DAF-3EAA-4C46-89F6-D4014735F372}" destId="{E36E3963-6EEC-4FB0-965B-0014C7614237}" srcOrd="0" destOrd="0" presId="urn:microsoft.com/office/officeart/2005/8/layout/vList4"/>
    <dgm:cxn modelId="{ED12C1B7-9C52-4B50-9300-96A92E2E29FE}" type="presParOf" srcId="{9B4A9DAF-3EAA-4C46-89F6-D4014735F372}" destId="{7DF5061E-30D7-4EFF-ACAD-BB4C6911CFAA}" srcOrd="1" destOrd="0" presId="urn:microsoft.com/office/officeart/2005/8/layout/vList4"/>
    <dgm:cxn modelId="{9787686B-749A-4453-A1A7-2C9331E82940}" type="presParOf" srcId="{9B4A9DAF-3EAA-4C46-89F6-D4014735F372}" destId="{3B26C86C-E7F3-454F-A9CE-198BEC23851F}" srcOrd="2" destOrd="0" presId="urn:microsoft.com/office/officeart/2005/8/layout/vList4"/>
    <dgm:cxn modelId="{6CF84B1B-0625-49F4-89CC-33A4E6A155B2}" type="presParOf" srcId="{03A89633-EA7D-4E99-9AA0-BAC6223B5244}" destId="{630B55A1-93A0-4116-8EBC-06F709417731}" srcOrd="1" destOrd="0" presId="urn:microsoft.com/office/officeart/2005/8/layout/vList4"/>
    <dgm:cxn modelId="{42164545-CBA9-42AB-BB70-2CCA78BEEC6D}" type="presParOf" srcId="{03A89633-EA7D-4E99-9AA0-BAC6223B5244}" destId="{72436052-D213-4930-AF0A-CCDF2FE6F35A}" srcOrd="2" destOrd="0" presId="urn:microsoft.com/office/officeart/2005/8/layout/vList4"/>
    <dgm:cxn modelId="{B3D45127-4268-4291-A7C1-65A5C03F6DB1}" type="presParOf" srcId="{72436052-D213-4930-AF0A-CCDF2FE6F35A}" destId="{17BFE0A0-3EB2-49AD-ADCB-793D1CBE8ACF}" srcOrd="0" destOrd="0" presId="urn:microsoft.com/office/officeart/2005/8/layout/vList4"/>
    <dgm:cxn modelId="{DCAA6DF7-180D-4734-B69D-C2115850437D}" type="presParOf" srcId="{72436052-D213-4930-AF0A-CCDF2FE6F35A}" destId="{0C667EA6-93F4-46FB-A179-0EBD9E25B151}" srcOrd="1" destOrd="0" presId="urn:microsoft.com/office/officeart/2005/8/layout/vList4"/>
    <dgm:cxn modelId="{C74E9145-C496-4F44-9A31-ED300C67A98F}" type="presParOf" srcId="{72436052-D213-4930-AF0A-CCDF2FE6F35A}" destId="{F2F44891-58BC-4F22-9841-B334BF32B04A}" srcOrd="2" destOrd="0" presId="urn:microsoft.com/office/officeart/2005/8/layout/vList4"/>
    <dgm:cxn modelId="{8BFA255B-E894-4CF7-9916-C2EA663C145A}" type="presParOf" srcId="{03A89633-EA7D-4E99-9AA0-BAC6223B5244}" destId="{28374658-68DA-4A98-B7BF-7155836D99BE}" srcOrd="3" destOrd="0" presId="urn:microsoft.com/office/officeart/2005/8/layout/vList4"/>
    <dgm:cxn modelId="{69CAF3AF-DBCB-4395-AD99-06042427A20F}" type="presParOf" srcId="{03A89633-EA7D-4E99-9AA0-BAC6223B5244}" destId="{E7F809B1-9575-4691-A1C9-30E7FD2BB35E}" srcOrd="4" destOrd="0" presId="urn:microsoft.com/office/officeart/2005/8/layout/vList4"/>
    <dgm:cxn modelId="{20AE2E67-FAD9-4CDD-A328-B073BBD46939}" type="presParOf" srcId="{E7F809B1-9575-4691-A1C9-30E7FD2BB35E}" destId="{2DDF9FCF-317B-4930-B834-7FE6A0380556}" srcOrd="0" destOrd="0" presId="urn:microsoft.com/office/officeart/2005/8/layout/vList4"/>
    <dgm:cxn modelId="{095E5BA3-BD87-4EA6-815A-C93640B35446}" type="presParOf" srcId="{E7F809B1-9575-4691-A1C9-30E7FD2BB35E}" destId="{FC27D6BB-62C5-405C-BAFF-2E1AF49EF38D}" srcOrd="1" destOrd="0" presId="urn:microsoft.com/office/officeart/2005/8/layout/vList4"/>
    <dgm:cxn modelId="{CAAAD506-DBED-428D-9F34-8B8016527727}" type="presParOf" srcId="{E7F809B1-9575-4691-A1C9-30E7FD2BB35E}" destId="{1D5A08AF-99AA-44AC-AFF8-D57562279093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E3963-6EEC-4FB0-965B-0014C7614237}">
      <dsp:nvSpPr>
        <dsp:cNvPr id="0" name=""/>
        <dsp:cNvSpPr/>
      </dsp:nvSpPr>
      <dsp:spPr>
        <a:xfrm>
          <a:off x="0" y="0"/>
          <a:ext cx="8856984" cy="1884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>
              <a:solidFill>
                <a:schemeClr val="tx1"/>
              </a:solidFill>
              <a:latin typeface="Gill Sans MT" panose="020B0502020104020203" pitchFamily="34" charset="0"/>
            </a:rPr>
            <a:t>Ante la crisis y la extensión del fenómeno de la </a:t>
          </a:r>
          <a:r>
            <a:rPr lang="es-ES" sz="1700" b="1" kern="1200" dirty="0">
              <a:solidFill>
                <a:schemeClr val="tx1"/>
              </a:solidFill>
              <a:latin typeface="Gill Sans MT" panose="020B0502020104020203" pitchFamily="34" charset="0"/>
            </a:rPr>
            <a:t>pobreza y la exclusión </a:t>
          </a:r>
          <a:r>
            <a:rPr lang="es-ES" sz="1700" kern="1200" dirty="0">
              <a:solidFill>
                <a:schemeClr val="tx1"/>
              </a:solidFill>
              <a:latin typeface="Gill Sans MT" panose="020B0502020104020203" pitchFamily="34" charset="0"/>
            </a:rPr>
            <a:t>en Euskadi Cáritas, Peñascal, Agiantza y Sartu </a:t>
          </a:r>
          <a:r>
            <a:rPr lang="es-ES" sz="1700" kern="1200" dirty="0" err="1">
              <a:solidFill>
                <a:schemeClr val="tx1"/>
              </a:solidFill>
              <a:latin typeface="Gill Sans MT" panose="020B0502020104020203" pitchFamily="34" charset="0"/>
            </a:rPr>
            <a:t>Taldea</a:t>
          </a:r>
          <a:r>
            <a:rPr lang="es-ES" sz="1700" kern="1200" dirty="0">
              <a:solidFill>
                <a:schemeClr val="tx1"/>
              </a:solidFill>
              <a:latin typeface="Gill Sans MT" panose="020B0502020104020203" pitchFamily="34" charset="0"/>
            </a:rPr>
            <a:t> (Erroak, </a:t>
          </a:r>
          <a:r>
            <a:rPr lang="es-ES" sz="1700" kern="1200" dirty="0" err="1">
              <a:solidFill>
                <a:schemeClr val="tx1"/>
              </a:solidFill>
              <a:latin typeface="Gill Sans MT" panose="020B0502020104020203" pitchFamily="34" charset="0"/>
            </a:rPr>
            <a:t>Zabaltzen</a:t>
          </a:r>
          <a:r>
            <a:rPr lang="es-ES" sz="1700" kern="1200" dirty="0">
              <a:solidFill>
                <a:schemeClr val="tx1"/>
              </a:solidFill>
              <a:latin typeface="Gill Sans MT" panose="020B0502020104020203" pitchFamily="34" charset="0"/>
            </a:rPr>
            <a:t>, </a:t>
          </a:r>
          <a:r>
            <a:rPr lang="es-ES" sz="1700" kern="1200" dirty="0" err="1">
              <a:solidFill>
                <a:schemeClr val="tx1"/>
              </a:solidFill>
              <a:latin typeface="Gill Sans MT" panose="020B0502020104020203" pitchFamily="34" charset="0"/>
            </a:rPr>
            <a:t>Gaztaroa</a:t>
          </a:r>
          <a:r>
            <a:rPr lang="es-ES" sz="1700" kern="1200" dirty="0">
              <a:solidFill>
                <a:schemeClr val="tx1"/>
              </a:solidFill>
              <a:latin typeface="Gill Sans MT" panose="020B0502020104020203" pitchFamily="34" charset="0"/>
            </a:rPr>
            <a:t> y Sartu Araba) deciden unir sus esfuerzos en </a:t>
          </a:r>
          <a:r>
            <a:rPr lang="es-ES" sz="1700" b="1" kern="1200" dirty="0" err="1">
              <a:solidFill>
                <a:schemeClr val="tx1"/>
              </a:solidFill>
              <a:latin typeface="Gill Sans MT" panose="020B0502020104020203" pitchFamily="34" charset="0"/>
            </a:rPr>
            <a:t>Sendotu</a:t>
          </a:r>
          <a:r>
            <a:rPr lang="es-ES" sz="1700" b="1" kern="1200" dirty="0">
              <a:solidFill>
                <a:schemeClr val="tx1"/>
              </a:solidFill>
              <a:latin typeface="Gill Sans MT" panose="020B0502020104020203" pitchFamily="34" charset="0"/>
            </a:rPr>
            <a:t> </a:t>
          </a:r>
          <a:r>
            <a:rPr lang="es-ES" sz="1700" b="1" kern="1200" dirty="0" err="1">
              <a:solidFill>
                <a:schemeClr val="tx1"/>
              </a:solidFill>
              <a:latin typeface="Gill Sans MT" panose="020B0502020104020203" pitchFamily="34" charset="0"/>
            </a:rPr>
            <a:t>Aldiberean</a:t>
          </a:r>
          <a:r>
            <a:rPr lang="es-ES" sz="1700" b="1" kern="1200" dirty="0">
              <a:solidFill>
                <a:schemeClr val="tx1"/>
              </a:solidFill>
              <a:latin typeface="Gill Sans MT" panose="020B0502020104020203" pitchFamily="34" charset="0"/>
            </a:rPr>
            <a:t> </a:t>
          </a:r>
          <a:r>
            <a:rPr lang="es-ES" sz="1700" kern="1200" dirty="0">
              <a:solidFill>
                <a:schemeClr val="tx1"/>
              </a:solidFill>
              <a:latin typeface="Gill Sans MT" panose="020B0502020104020203" pitchFamily="34" charset="0"/>
            </a:rPr>
            <a:t>generando un programa de intervención a nivel de la </a:t>
          </a:r>
          <a:r>
            <a:rPr lang="es-ES" sz="1700" b="1" kern="1200" dirty="0">
              <a:solidFill>
                <a:schemeClr val="tx1"/>
              </a:solidFill>
              <a:latin typeface="Gill Sans MT" panose="020B0502020104020203" pitchFamily="34" charset="0"/>
            </a:rPr>
            <a:t>CAPV </a:t>
          </a:r>
          <a:r>
            <a:rPr lang="es-ES" sz="1700" kern="1200" dirty="0">
              <a:solidFill>
                <a:schemeClr val="tx1"/>
              </a:solidFill>
              <a:latin typeface="Gill Sans MT" panose="020B0502020104020203" pitchFamily="34" charset="0"/>
            </a:rPr>
            <a:t>para el período 2014 – 2020.</a:t>
          </a:r>
        </a:p>
      </dsp:txBody>
      <dsp:txXfrm>
        <a:off x="1959817" y="0"/>
        <a:ext cx="6897166" cy="1884209"/>
      </dsp:txXfrm>
    </dsp:sp>
    <dsp:sp modelId="{7DF5061E-30D7-4EFF-ACAD-BB4C6911CFAA}">
      <dsp:nvSpPr>
        <dsp:cNvPr id="0" name=""/>
        <dsp:cNvSpPr/>
      </dsp:nvSpPr>
      <dsp:spPr>
        <a:xfrm>
          <a:off x="188420" y="188420"/>
          <a:ext cx="1771396" cy="150736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BFE0A0-3EB2-49AD-ADCB-793D1CBE8ACF}">
      <dsp:nvSpPr>
        <dsp:cNvPr id="0" name=""/>
        <dsp:cNvSpPr/>
      </dsp:nvSpPr>
      <dsp:spPr>
        <a:xfrm>
          <a:off x="0" y="2072630"/>
          <a:ext cx="8856984" cy="1884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kern="1200" dirty="0">
              <a:solidFill>
                <a:schemeClr val="tx1"/>
              </a:solidFill>
              <a:latin typeface="Gill Sans MT" panose="020B0502020104020203" pitchFamily="34" charset="0"/>
            </a:rPr>
            <a:t>Se trata de una </a:t>
          </a:r>
          <a:r>
            <a:rPr lang="es-ES" sz="1700" b="1" kern="1200" dirty="0">
              <a:solidFill>
                <a:schemeClr val="tx1"/>
              </a:solidFill>
              <a:latin typeface="Gill Sans MT" panose="020B0502020104020203" pitchFamily="34" charset="0"/>
            </a:rPr>
            <a:t>estructura de colaboración abierta de 7 entidades sociales</a:t>
          </a:r>
          <a:r>
            <a:rPr lang="es-ES" sz="1700" kern="1200" dirty="0">
              <a:solidFill>
                <a:schemeClr val="tx1"/>
              </a:solidFill>
              <a:latin typeface="Gill Sans MT" panose="020B0502020104020203" pitchFamily="34" charset="0"/>
            </a:rPr>
            <a:t> que aprovecha los recursos, el conocimiento y las posibilidades que poseen, generando </a:t>
          </a:r>
          <a:r>
            <a:rPr lang="es-ES" sz="1700" b="1" kern="1200" dirty="0">
              <a:solidFill>
                <a:schemeClr val="tx1"/>
              </a:solidFill>
              <a:latin typeface="Gill Sans MT" panose="020B0502020104020203" pitchFamily="34" charset="0"/>
            </a:rPr>
            <a:t>sinergias nuevas</a:t>
          </a:r>
          <a:r>
            <a:rPr lang="es-ES" sz="1700" kern="1200" dirty="0">
              <a:solidFill>
                <a:schemeClr val="tx1"/>
              </a:solidFill>
              <a:latin typeface="Gill Sans MT" panose="020B0502020104020203" pitchFamily="34" charset="0"/>
            </a:rPr>
            <a:t> para responder a la dinámica.</a:t>
          </a:r>
        </a:p>
      </dsp:txBody>
      <dsp:txXfrm>
        <a:off x="1959817" y="2072630"/>
        <a:ext cx="6897166" cy="1884209"/>
      </dsp:txXfrm>
    </dsp:sp>
    <dsp:sp modelId="{0C667EA6-93F4-46FB-A179-0EBD9E25B151}">
      <dsp:nvSpPr>
        <dsp:cNvPr id="0" name=""/>
        <dsp:cNvSpPr/>
      </dsp:nvSpPr>
      <dsp:spPr>
        <a:xfrm>
          <a:off x="188420" y="2261051"/>
          <a:ext cx="1771396" cy="150736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F9FCF-317B-4930-B834-7FE6A0380556}">
      <dsp:nvSpPr>
        <dsp:cNvPr id="0" name=""/>
        <dsp:cNvSpPr/>
      </dsp:nvSpPr>
      <dsp:spPr>
        <a:xfrm>
          <a:off x="0" y="4145261"/>
          <a:ext cx="8856984" cy="1884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>
              <a:solidFill>
                <a:schemeClr val="tx1"/>
              </a:solidFill>
              <a:latin typeface="Gill Sans MT" panose="020B0502020104020203" pitchFamily="34" charset="0"/>
            </a:rPr>
            <a:t>Multidimensional</a:t>
          </a:r>
          <a:r>
            <a:rPr lang="es-ES" sz="1700" kern="1200" dirty="0">
              <a:solidFill>
                <a:schemeClr val="tx1"/>
              </a:solidFill>
              <a:latin typeface="Gill Sans MT" panose="020B0502020104020203" pitchFamily="34" charset="0"/>
            </a:rPr>
            <a:t> de la exclusión social desarrollando propuestas integradas de intervención adaptadas las necesidades específicas de las </a:t>
          </a:r>
          <a:r>
            <a:rPr lang="es-ES" sz="1700" b="1" kern="1200" dirty="0">
              <a:solidFill>
                <a:schemeClr val="tx1"/>
              </a:solidFill>
              <a:latin typeface="Gill Sans MT" panose="020B0502020104020203" pitchFamily="34" charset="0"/>
            </a:rPr>
            <a:t>personas en situación o riesgo de exclusión.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b="1" kern="1200" dirty="0">
              <a:solidFill>
                <a:schemeClr val="tx1"/>
              </a:solidFill>
              <a:latin typeface="Gill Sans MT" panose="020B0502020104020203" pitchFamily="34" charset="0"/>
            </a:rPr>
            <a:t>Recursos Europeos</a:t>
          </a:r>
          <a:endParaRPr lang="es-ES" sz="1300" kern="1200" dirty="0">
            <a:solidFill>
              <a:schemeClr val="tx1"/>
            </a:solidFill>
            <a:latin typeface="Gill Sans MT" panose="020B0502020104020203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300" kern="1200" dirty="0">
            <a:solidFill>
              <a:schemeClr val="tx1"/>
            </a:solidFill>
            <a:latin typeface="Gill Sans MT" panose="020B0502020104020203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b="1" kern="1200">
              <a:solidFill>
                <a:schemeClr val="tx1"/>
              </a:solidFill>
              <a:latin typeface="Gill Sans MT" panose="020B0502020104020203" pitchFamily="34" charset="0"/>
            </a:rPr>
            <a:t>Innovación</a:t>
          </a:r>
          <a:endParaRPr lang="es-ES" sz="1300" b="1" kern="1200" dirty="0">
            <a:solidFill>
              <a:schemeClr val="tx1"/>
            </a:solidFill>
            <a:latin typeface="Gill Sans MT" panose="020B0502020104020203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300" b="1" kern="1200" dirty="0">
            <a:solidFill>
              <a:schemeClr val="tx1"/>
            </a:solidFill>
            <a:latin typeface="Gill Sans MT" panose="020B0502020104020203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b="1" kern="1200" dirty="0">
              <a:solidFill>
                <a:schemeClr val="tx1"/>
              </a:solidFill>
              <a:latin typeface="Gill Sans MT" panose="020B0502020104020203" pitchFamily="34" charset="0"/>
            </a:rPr>
            <a:t>Antecedentes: </a:t>
          </a:r>
          <a:r>
            <a:rPr lang="es-ES" sz="1300" kern="1200" dirty="0" err="1">
              <a:solidFill>
                <a:schemeClr val="tx1"/>
              </a:solidFill>
              <a:latin typeface="Gill Sans MT" panose="020B0502020104020203" pitchFamily="34" charset="0"/>
            </a:rPr>
            <a:t>Sendotu</a:t>
          </a:r>
          <a:r>
            <a:rPr lang="es-ES" sz="1300" kern="1200" dirty="0">
              <a:solidFill>
                <a:schemeClr val="tx1"/>
              </a:solidFill>
              <a:latin typeface="Gill Sans MT" panose="020B0502020104020203" pitchFamily="34" charset="0"/>
            </a:rPr>
            <a:t> 07-13, Reconocimiento Europeo, </a:t>
          </a:r>
          <a:r>
            <a:rPr lang="es-ES" sz="1300" kern="1200" dirty="0" err="1">
              <a:solidFill>
                <a:schemeClr val="tx1"/>
              </a:solidFill>
              <a:latin typeface="Gill Sans MT" panose="020B0502020104020203" pitchFamily="34" charset="0"/>
            </a:rPr>
            <a:t>Equal</a:t>
          </a:r>
          <a:r>
            <a:rPr lang="es-ES" sz="1300" kern="1200" dirty="0">
              <a:solidFill>
                <a:schemeClr val="tx1"/>
              </a:solidFill>
              <a:latin typeface="Gill Sans MT" panose="020B0502020104020203" pitchFamily="34" charset="0"/>
            </a:rPr>
            <a:t>, </a:t>
          </a:r>
          <a:r>
            <a:rPr lang="es-ES" sz="1300" kern="1200" dirty="0" err="1">
              <a:solidFill>
                <a:schemeClr val="tx1"/>
              </a:solidFill>
              <a:latin typeface="Gill Sans MT" panose="020B0502020104020203" pitchFamily="34" charset="0"/>
            </a:rPr>
            <a:t>Horizon</a:t>
          </a:r>
          <a:r>
            <a:rPr lang="es-ES" sz="1300" kern="1200" dirty="0">
              <a:solidFill>
                <a:schemeClr val="tx1"/>
              </a:solidFill>
              <a:latin typeface="Gill Sans MT" panose="020B0502020104020203" pitchFamily="34" charset="0"/>
            </a:rPr>
            <a:t>…</a:t>
          </a:r>
        </a:p>
      </dsp:txBody>
      <dsp:txXfrm>
        <a:off x="1959817" y="4145261"/>
        <a:ext cx="6897166" cy="1884209"/>
      </dsp:txXfrm>
    </dsp:sp>
    <dsp:sp modelId="{FC27D6BB-62C5-405C-BAFF-2E1AF49EF38D}">
      <dsp:nvSpPr>
        <dsp:cNvPr id="0" name=""/>
        <dsp:cNvSpPr/>
      </dsp:nvSpPr>
      <dsp:spPr>
        <a:xfrm>
          <a:off x="188420" y="4333682"/>
          <a:ext cx="1771396" cy="150736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6933A79-EDFF-4225-A1BE-008CBF31D7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336" cy="496809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1F5668C-0C9A-44D3-99E8-88A366FAA4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6991" y="0"/>
            <a:ext cx="2944336" cy="496809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20EFC0F2-1630-459B-A229-C4B395894A37}" type="datetimeFigureOut">
              <a:rPr lang="es-ES" smtClean="0"/>
              <a:t>09/06/2017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26B67AE-FE00-4599-A3AF-859F19E394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241"/>
            <a:ext cx="2944336" cy="496809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16366E-F5AF-441B-AB9B-AC3F0AFABA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6991" y="9428241"/>
            <a:ext cx="2944336" cy="496809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EF0EDD4D-E770-4CFC-B2F7-1975567403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5241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336" cy="496809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6991" y="0"/>
            <a:ext cx="2944336" cy="496809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080D476-6C83-49D5-8BA2-93BB3C86B360}" type="datetimeFigureOut">
              <a:rPr lang="es-ES" smtClean="0"/>
              <a:t>09/06/2017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5637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2" rIns="91403" bIns="45702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8974" y="4776024"/>
            <a:ext cx="5434965" cy="3907800"/>
          </a:xfrm>
          <a:prstGeom prst="rect">
            <a:avLst/>
          </a:prstGeom>
        </p:spPr>
        <p:txBody>
          <a:bodyPr vert="horz" lIns="91403" tIns="45702" rIns="91403" bIns="4570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241"/>
            <a:ext cx="2944336" cy="496809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6991" y="9428241"/>
            <a:ext cx="2944336" cy="496809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D406D0D9-1674-46CB-9A0C-4A4A3B85F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240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9A077-693A-45EC-938F-3999D15071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05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566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F513C-AE09-4538-8DA9-03FC7C8A70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380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56176" y="486916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9BCDA-7F8E-46C6-B9E8-82323520D67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156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CD9C6-3DC1-4F8B-9621-E53532CDC3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95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64118-BD5F-47F2-9106-10696B782E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355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79208-CD93-485D-97DB-241C42B584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495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C6DCB-4451-4F04-8464-E862CB5485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361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45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856F1-F46D-45C8-A147-A2028A3918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60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5E5C4-C597-4799-8EF7-31685E5482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518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dirty="0"/>
              <a:t>Haga clic para modificar el estilo de texto del patrón</a:t>
            </a:r>
          </a:p>
          <a:p>
            <a:pPr lvl="1"/>
            <a:r>
              <a:rPr lang="es-ES" altLang="es-ES" dirty="0"/>
              <a:t>Segundo nivel</a:t>
            </a:r>
          </a:p>
          <a:p>
            <a:pPr lvl="2"/>
            <a:r>
              <a:rPr lang="es-ES" altLang="es-ES" dirty="0"/>
              <a:t>Tercer nivel</a:t>
            </a:r>
          </a:p>
          <a:p>
            <a:pPr lvl="3"/>
            <a:r>
              <a:rPr lang="es-ES" altLang="es-ES" dirty="0"/>
              <a:t>Cuarto nivel</a:t>
            </a:r>
          </a:p>
          <a:p>
            <a:pPr lvl="4"/>
            <a:r>
              <a:rPr lang="es-ES" altLang="es-ES" dirty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4F6BBEA-4AB1-4D11-8D93-B7B8860F776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8" name="Imagen 7" descr="Z:\IZASKUN UNIDAD DE PROYECTOS\PO Euskadi 15 - 20\Logos\FSE_OFICIAL PERÍODO 14-20 BILINGÜE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771" y="6176961"/>
            <a:ext cx="1440755" cy="503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345" y="6098110"/>
            <a:ext cx="1778896" cy="5818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g"/><Relationship Id="rId9" Type="http://schemas.openxmlformats.org/officeDocument/2006/relationships/image" Target="../media/image10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915" y="2678808"/>
            <a:ext cx="8634363" cy="159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17305"/>
            <a:ext cx="5723417" cy="187214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777" y="2618705"/>
            <a:ext cx="1778284" cy="85065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330" y="2618705"/>
            <a:ext cx="1440219" cy="89935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468" y="3477343"/>
            <a:ext cx="1605012" cy="84610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314" y="3393797"/>
            <a:ext cx="1581676" cy="72375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395506" y="1960403"/>
            <a:ext cx="79119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/>
              <a:t>Programa integrado de inclusión social y laboral en la CAPV</a:t>
            </a:r>
          </a:p>
          <a:p>
            <a:pPr algn="ctr"/>
            <a:r>
              <a:rPr lang="es-ES" sz="1400" b="1" dirty="0"/>
              <a:t>PROGRAMA OPERATIVO CAPV-FSE 2014 - 2020</a:t>
            </a:r>
            <a:endParaRPr lang="es-ES" sz="1400" dirty="0"/>
          </a:p>
          <a:p>
            <a:endParaRPr lang="es-E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12DF6E1-05CC-4506-8545-2205C04BDC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528" y="4874332"/>
            <a:ext cx="4676037" cy="131685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AAD5607-82AA-49FC-86A7-89CD5CB4D2D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31830" y="4243991"/>
            <a:ext cx="6320413" cy="280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51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334411"/>
              </p:ext>
            </p:extLst>
          </p:nvPr>
        </p:nvGraphicFramePr>
        <p:xfrm>
          <a:off x="179512" y="980728"/>
          <a:ext cx="8712968" cy="4187707"/>
        </p:xfrm>
        <a:graphic>
          <a:graphicData uri="http://schemas.openxmlformats.org/drawingml/2006/table">
            <a:tbl>
              <a:tblPr firstRow="1" firstCol="1" bandRow="1"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4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69D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Objetivo Específico 9.5.2</a:t>
                      </a:r>
                      <a:endParaRPr lang="es-ES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033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Apoyo a la </a:t>
                      </a: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creación y mantenimiento de empresas de inserción y de economía social y solidaria </a:t>
                      </a: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especialmente centradas en aquellos ámbitos en los que surgen nuevas oportunidades de empleo para las personas menos cualificadas en riesgo de exclusión.</a:t>
                      </a:r>
                      <a:endParaRPr lang="es-ES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4033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Dinamización de procesos de creación de </a:t>
                      </a:r>
                      <a:r>
                        <a:rPr lang="es-ES" sz="1400" b="1" dirty="0">
                          <a:solidFill>
                            <a:srgbClr val="99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nuevas líneas de negocio o empresas </a:t>
                      </a: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 inserción y/o sociales y solidarias, favoreciendo el desarrollo, dinámicas internas que fomenten el </a:t>
                      </a:r>
                      <a:r>
                        <a:rPr lang="es-ES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intraemprendizaje</a:t>
                      </a: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así como la captación de oportunidades o nuevos nichos de empleo, en clave transnacional.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ES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4033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E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Estudio y desarrollo de procesos que generen </a:t>
                      </a:r>
                      <a:r>
                        <a:rPr lang="es-ES" sz="1400" b="1" dirty="0">
                          <a:solidFill>
                            <a:srgbClr val="99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innovación en productos, procesos, estructuras y mercados</a:t>
                      </a: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 las actuales empresas de inserción, siendo percibidas por el tejido empresarial como proveedoras prioritarias de servicios y productos en clave de compromiso con la RSC en su dimensión social.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ES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325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39552" y="548313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s-ES" altLang="es-ES" sz="2400" kern="0" dirty="0">
                <a:solidFill>
                  <a:srgbClr val="A864A3"/>
                </a:solidFill>
                <a:latin typeface="Gill Sans MT" panose="020B0502020104020203" pitchFamily="34" charset="0"/>
              </a:rPr>
              <a:t>Algunas Ideas importantes en clave de innovación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69776" y="1070586"/>
            <a:ext cx="8604448" cy="4697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s-ES" altLang="es-ES" sz="1500" b="1" kern="0" dirty="0">
              <a:solidFill>
                <a:schemeClr val="hlink"/>
              </a:solidFill>
            </a:endParaRPr>
          </a:p>
          <a:p>
            <a:pPr eaLnBrk="1" hangingPunct="1"/>
            <a:r>
              <a:rPr lang="es-ES" altLang="es-ES" sz="1500" b="1" kern="0" dirty="0">
                <a:solidFill>
                  <a:srgbClr val="990000"/>
                </a:solidFill>
              </a:rPr>
              <a:t>Cooperación</a:t>
            </a:r>
            <a:r>
              <a:rPr lang="es-ES" altLang="es-ES" sz="1500" kern="0" dirty="0">
                <a:solidFill>
                  <a:srgbClr val="990000"/>
                </a:solidFill>
              </a:rPr>
              <a:t> </a:t>
            </a:r>
            <a:r>
              <a:rPr lang="es-ES" sz="1500" dirty="0"/>
              <a:t>entre el sector público y la iniciativa privada social para tratar de </a:t>
            </a:r>
            <a:r>
              <a:rPr lang="es-ES" sz="1500" b="1" dirty="0"/>
              <a:t>dar nuevas respuestas al aumento de la zona de vulnerabilidad y la cronificación de las situaciones de exclusión.</a:t>
            </a:r>
          </a:p>
          <a:p>
            <a:pPr eaLnBrk="1" hangingPunct="1"/>
            <a:endParaRPr lang="es-ES" altLang="es-ES" sz="1500" b="1" kern="0" dirty="0">
              <a:solidFill>
                <a:srgbClr val="990000"/>
              </a:solidFill>
            </a:endParaRPr>
          </a:p>
          <a:p>
            <a:pPr eaLnBrk="1" hangingPunct="1"/>
            <a:r>
              <a:rPr lang="es-ES" altLang="es-ES" sz="1500" b="1" kern="0" dirty="0">
                <a:solidFill>
                  <a:srgbClr val="990000"/>
                </a:solidFill>
              </a:rPr>
              <a:t>Es una oportunidad para la Experimentación</a:t>
            </a:r>
          </a:p>
          <a:p>
            <a:pPr eaLnBrk="1" hangingPunct="1"/>
            <a:endParaRPr lang="es-ES" altLang="es-ES" sz="1500" kern="0" dirty="0"/>
          </a:p>
          <a:p>
            <a:pPr eaLnBrk="1" hangingPunct="1"/>
            <a:r>
              <a:rPr lang="es-ES" altLang="es-ES" sz="1500" b="1" kern="0" dirty="0">
                <a:solidFill>
                  <a:srgbClr val="990000"/>
                </a:solidFill>
              </a:rPr>
              <a:t>Vamos mas allá de las Carteras de Servicios Sociales, Empleo…</a:t>
            </a:r>
          </a:p>
          <a:p>
            <a:pPr eaLnBrk="1" hangingPunct="1"/>
            <a:endParaRPr lang="es-ES" altLang="es-ES" sz="1500" kern="0" dirty="0"/>
          </a:p>
          <a:p>
            <a:pPr eaLnBrk="1" hangingPunct="1"/>
            <a:r>
              <a:rPr lang="es-ES" altLang="es-ES" sz="1500" b="1" kern="0" dirty="0">
                <a:solidFill>
                  <a:srgbClr val="990000"/>
                </a:solidFill>
              </a:rPr>
              <a:t>En </a:t>
            </a:r>
            <a:r>
              <a:rPr lang="es-ES" sz="1500" b="1" kern="0" dirty="0">
                <a:solidFill>
                  <a:srgbClr val="990000"/>
                </a:solidFill>
              </a:rPr>
              <a:t>coordinación en el territorio y </a:t>
            </a:r>
            <a:r>
              <a:rPr lang="es-ES" sz="1500" dirty="0"/>
              <a:t>con los recursos de : </a:t>
            </a:r>
            <a:r>
              <a:rPr lang="es-ES" sz="1500" b="1" dirty="0"/>
              <a:t>servicios sociales, empleo, sanidad, educación, vivienda</a:t>
            </a:r>
            <a:r>
              <a:rPr lang="es-ES" sz="1500" dirty="0"/>
              <a:t>…</a:t>
            </a:r>
          </a:p>
          <a:p>
            <a:pPr eaLnBrk="1" hangingPunct="1"/>
            <a:endParaRPr lang="es-ES" altLang="es-ES" sz="1500" kern="0" dirty="0"/>
          </a:p>
          <a:p>
            <a:pPr eaLnBrk="1" hangingPunct="1"/>
            <a:r>
              <a:rPr lang="es-ES" altLang="es-ES" sz="1500" b="1" kern="0" dirty="0">
                <a:solidFill>
                  <a:srgbClr val="990000"/>
                </a:solidFill>
              </a:rPr>
              <a:t>Enfoque centrado en la persona, no en el recurso, por tanto ITINERARIO, ACOMPAÑAMIENTO</a:t>
            </a:r>
            <a:r>
              <a:rPr lang="es-ES" altLang="es-ES" sz="1500" kern="0" dirty="0"/>
              <a:t>. </a:t>
            </a:r>
            <a:r>
              <a:rPr lang="es-ES" sz="1500" dirty="0"/>
              <a:t>El proyecto está </a:t>
            </a:r>
            <a:r>
              <a:rPr lang="es-ES" sz="1500" b="1" dirty="0"/>
              <a:t>diseñado como un todo integrado</a:t>
            </a:r>
            <a:r>
              <a:rPr lang="es-ES" sz="1500" dirty="0"/>
              <a:t> que funciona </a:t>
            </a:r>
            <a:r>
              <a:rPr lang="es-ES" sz="1500" b="1" dirty="0"/>
              <a:t>en clave de proceso</a:t>
            </a:r>
            <a:r>
              <a:rPr lang="es-ES" sz="1500" dirty="0"/>
              <a:t> para las personas que así lo requieran. L</a:t>
            </a:r>
            <a:r>
              <a:rPr lang="es-ES" sz="1500" b="1" dirty="0"/>
              <a:t>os niveles de intensidad de los apoyos prestados son variables.</a:t>
            </a:r>
            <a:endParaRPr lang="es-ES" altLang="es-ES" sz="1500" kern="0" dirty="0"/>
          </a:p>
        </p:txBody>
      </p:sp>
    </p:spTree>
    <p:extLst>
      <p:ext uri="{BB962C8B-B14F-4D97-AF65-F5344CB8AC3E}">
        <p14:creationId xmlns:p14="http://schemas.microsoft.com/office/powerpoint/2010/main" val="35735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217983"/>
              </p:ext>
            </p:extLst>
          </p:nvPr>
        </p:nvGraphicFramePr>
        <p:xfrm>
          <a:off x="0" y="2320026"/>
          <a:ext cx="9144000" cy="4657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3647">
                  <a:extLst>
                    <a:ext uri="{9D8B030D-6E8A-4147-A177-3AD203B41FA5}">
                      <a16:colId xmlns:a16="http://schemas.microsoft.com/office/drawing/2014/main" val="3426326594"/>
                    </a:ext>
                  </a:extLst>
                </a:gridCol>
                <a:gridCol w="7740353">
                  <a:extLst>
                    <a:ext uri="{9D8B030D-6E8A-4147-A177-3AD203B41FA5}">
                      <a16:colId xmlns:a16="http://schemas.microsoft.com/office/drawing/2014/main" val="3217624539"/>
                    </a:ext>
                  </a:extLst>
                </a:gridCol>
              </a:tblGrid>
              <a:tr h="339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s-ES" sz="1050" dirty="0">
                          <a:effectLst/>
                        </a:rPr>
                        <a:t>Itinerario integrado de inserción</a:t>
                      </a:r>
                      <a:endParaRPr lang="es-E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017" marR="52017" marT="0" marB="0" anchor="ctr"/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Acciones para la ruptura de la brecha digital de género.</a:t>
                      </a:r>
                      <a:endParaRPr lang="es-E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017" marR="52017" marT="0" marB="0" anchor="ctr"/>
                </a:tc>
                <a:extLst>
                  <a:ext uri="{0D108BD9-81ED-4DB2-BD59-A6C34878D82A}">
                    <a16:rowId xmlns:a16="http://schemas.microsoft.com/office/drawing/2014/main" val="2697248855"/>
                  </a:ext>
                </a:extLst>
              </a:tr>
              <a:tr h="12984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s-ES" sz="1050" dirty="0">
                          <a:effectLst/>
                        </a:rPr>
                        <a:t>Talleres de aprendizaje inicial y </a:t>
                      </a:r>
                      <a:r>
                        <a:rPr lang="es-ES" sz="1050" dirty="0" err="1">
                          <a:effectLst/>
                        </a:rPr>
                        <a:t>prelaborales</a:t>
                      </a:r>
                      <a:endParaRPr lang="es-ES" sz="105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s-ES" sz="105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s-ES" sz="1050" dirty="0">
                          <a:effectLst/>
                        </a:rPr>
                        <a:t>Formación Profesional  para el Empleo</a:t>
                      </a:r>
                      <a:endParaRPr lang="es-E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017" marR="52017" marT="0" marB="0" anchor="ctr"/>
                </a:tc>
                <a:tc>
                  <a:txBody>
                    <a:bodyPr/>
                    <a:lstStyle/>
                    <a:p>
                      <a:pPr marL="22860"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285"/>
                        </a:spcAft>
                      </a:pPr>
                      <a:r>
                        <a:rPr lang="es-ES" sz="1050" dirty="0">
                          <a:effectLst/>
                        </a:rPr>
                        <a:t>Realización de Módulos Formativos de Igualdad de Oportunidades, con los objetivos de introducir en las personas el concepto de igualdad de Género, igualdad de oportunidades y de dar a conocer la igualdad de oportunidades dentro de los ámbitos laboral y social.</a:t>
                      </a:r>
                    </a:p>
                    <a:p>
                      <a:pPr marL="22860"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285"/>
                        </a:spcAft>
                      </a:pPr>
                      <a:r>
                        <a:rPr lang="es-ES" sz="1050" dirty="0">
                          <a:effectLst/>
                        </a:rPr>
                        <a:t>Contenidos: El enfoque de género: género, roles de género, estereotipos y prejuicios. Discriminación por razón de género. Perspectiva de género, lenguaje de género, empoderamiento. Corresponsabilidad, conciliación. Violencia sobre las mujeres.</a:t>
                      </a:r>
                      <a:endParaRPr lang="es-E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017" marR="52017" marT="0" marB="0" anchor="ctr"/>
                </a:tc>
                <a:extLst>
                  <a:ext uri="{0D108BD9-81ED-4DB2-BD59-A6C34878D82A}">
                    <a16:rowId xmlns:a16="http://schemas.microsoft.com/office/drawing/2014/main" val="1385155688"/>
                  </a:ext>
                </a:extLst>
              </a:tr>
              <a:tr h="3424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s-ES" sz="1050">
                          <a:effectLst/>
                        </a:rPr>
                        <a:t>Emprendizaje</a:t>
                      </a:r>
                      <a:endParaRPr lang="es-E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017" marR="52017" marT="0" marB="0" anchor="ctr"/>
                </a:tc>
                <a:tc>
                  <a:txBody>
                    <a:bodyPr/>
                    <a:lstStyle/>
                    <a:p>
                      <a:pPr marL="22860"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s-ES" sz="1050" dirty="0">
                          <a:effectLst/>
                        </a:rPr>
                        <a:t>Adecuación de las acciones a poner en marcha a las necesidades básicas y estratégicas de las mujeres, velando por la mejora en su situación y posición ante el mercado laboral, en este caso por cuenta propia.</a:t>
                      </a:r>
                      <a:endParaRPr lang="es-E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017" marR="52017" marT="0" marB="0" anchor="ctr"/>
                </a:tc>
                <a:extLst>
                  <a:ext uri="{0D108BD9-81ED-4DB2-BD59-A6C34878D82A}">
                    <a16:rowId xmlns:a16="http://schemas.microsoft.com/office/drawing/2014/main" val="3843001694"/>
                  </a:ext>
                </a:extLst>
              </a:tr>
              <a:tr h="25572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s-ES" sz="1050">
                          <a:effectLst/>
                        </a:rPr>
                        <a:t>Creación/Mantenimiento de EE II</a:t>
                      </a:r>
                      <a:endParaRPr lang="es-E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017" marR="52017" marT="0" marB="0" anchor="ctr"/>
                </a:tc>
                <a:tc>
                  <a:txBody>
                    <a:bodyPr/>
                    <a:lstStyle/>
                    <a:p>
                      <a:pPr marL="22860"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es-ES" sz="1050" dirty="0">
                          <a:effectLst/>
                        </a:rPr>
                        <a:t>Incorporación de medidas que facilitan la conciliación familiar en las condiciones contractuales de las personas. Las empresas de inserción tienen implementado un Plan de conciliación de Vida Familiar, Personal y laboral. Entre las medidas que cada empresa implementa (varían en función del sector de actividad y puesto de trabajo), destacamos :</a:t>
                      </a:r>
                    </a:p>
                    <a:p>
                      <a:pPr marL="22860"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es-ES" sz="1050" dirty="0">
                          <a:effectLst/>
                        </a:rPr>
                        <a:t>1. Horario laboral flexible</a:t>
                      </a:r>
                    </a:p>
                    <a:p>
                      <a:pPr marL="22860"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es-ES" sz="1050" dirty="0">
                          <a:effectLst/>
                        </a:rPr>
                        <a:t>2. Flexibilidad en los días de permiso y vacaciones cortas</a:t>
                      </a:r>
                    </a:p>
                    <a:p>
                      <a:pPr marL="22860"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es-ES" sz="1050" dirty="0">
                          <a:effectLst/>
                        </a:rPr>
                        <a:t>3. Permisos para realizar trámites administrativos y asuntos propios</a:t>
                      </a:r>
                    </a:p>
                    <a:p>
                      <a:pPr marL="22860"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es-ES" sz="1050" dirty="0">
                          <a:effectLst/>
                        </a:rPr>
                        <a:t>4. Elección del periodo de vacaciones</a:t>
                      </a:r>
                    </a:p>
                    <a:p>
                      <a:pPr marL="22860"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es-ES" sz="1050" dirty="0">
                          <a:effectLst/>
                        </a:rPr>
                        <a:t>5. Espacio adecuado para la comida en la empresa</a:t>
                      </a:r>
                    </a:p>
                    <a:p>
                      <a:pPr marL="22860"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es-ES" sz="1050" dirty="0">
                          <a:effectLst/>
                        </a:rPr>
                        <a:t>6. Ajuste de tareas al horario laboral</a:t>
                      </a:r>
                    </a:p>
                    <a:p>
                      <a:pPr marL="17780" indent="-8890"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140"/>
                        </a:spcAft>
                      </a:pPr>
                      <a:r>
                        <a:rPr lang="es-ES" sz="1050" dirty="0">
                          <a:effectLst/>
                        </a:rPr>
                        <a:t>7. Permisos por paternidad / maternidad más allá de lo estipulado por la ley</a:t>
                      </a:r>
                    </a:p>
                  </a:txBody>
                  <a:tcPr marL="52017" marR="52017" marT="0" marB="0" anchor="ctr"/>
                </a:tc>
                <a:extLst>
                  <a:ext uri="{0D108BD9-81ED-4DB2-BD59-A6C34878D82A}">
                    <a16:rowId xmlns:a16="http://schemas.microsoft.com/office/drawing/2014/main" val="617604181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105815" y="20936"/>
            <a:ext cx="878718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tabLst>
                <a:tab pos="453390" algn="l"/>
              </a:tabLst>
            </a:pPr>
            <a:r>
              <a:rPr lang="es-ES" b="1" u="sng" kern="0" dirty="0">
                <a:uFill>
                  <a:solidFill>
                    <a:srgbClr val="F79646"/>
                  </a:solidFill>
                </a:uFill>
              </a:rPr>
              <a:t>ACCIONES PARA GARANTIZAR LA PROMOCIÓN DE LA IGUALDAD DE MUJERES Y HOMBRES Y NO DISCRIMINACIÓN</a:t>
            </a:r>
            <a:endParaRPr lang="es-ES" sz="1800" b="1" kern="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95536" y="750366"/>
            <a:ext cx="7776864" cy="15696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Comunes a todas las actividades desarrolladas:</a:t>
            </a: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Priorización del acceso a las mujeres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a los talleres, formaciones, empresas de inserción, en especial en los sectores más masculinizados.</a:t>
            </a: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Medidas de conciliación familiar en el diseño de los talleres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(horarios, duración, atención a menores,….).</a:t>
            </a: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Uso del lenguaje no sexista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en todos los documentos elaborados y fomento de imágenes que rompan estereotipos de género y sexistas.</a:t>
            </a: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Específicas de cada operación en el año 2016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6837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3260"/>
            <a:ext cx="8229600" cy="634082"/>
          </a:xfrm>
        </p:spPr>
        <p:txBody>
          <a:bodyPr/>
          <a:lstStyle/>
          <a:p>
            <a:r>
              <a:rPr lang="es-ES" sz="2800" dirty="0"/>
              <a:t>RESULTADOS 2015 – 2016 ÁMBITO CAV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74875" y="1587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341607"/>
              </p:ext>
            </p:extLst>
          </p:nvPr>
        </p:nvGraphicFramePr>
        <p:xfrm>
          <a:off x="457200" y="4149080"/>
          <a:ext cx="8229599" cy="252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0944">
                  <a:extLst>
                    <a:ext uri="{9D8B030D-6E8A-4147-A177-3AD203B41FA5}">
                      <a16:colId xmlns:a16="http://schemas.microsoft.com/office/drawing/2014/main" val="1151100318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151598365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95411950"/>
                    </a:ext>
                  </a:extLst>
                </a:gridCol>
                <a:gridCol w="1162472">
                  <a:extLst>
                    <a:ext uri="{9D8B030D-6E8A-4147-A177-3AD203B41FA5}">
                      <a16:colId xmlns:a16="http://schemas.microsoft.com/office/drawing/2014/main" val="333676623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Indicadores de resultados de las operaciones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615695"/>
                  </a:ext>
                </a:extLst>
              </a:tr>
              <a:tr h="2198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H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M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T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2526906"/>
                  </a:ext>
                </a:extLst>
              </a:tr>
              <a:tr h="1386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solidFill>
                            <a:schemeClr val="tx1"/>
                          </a:solidFill>
                          <a:effectLst/>
                        </a:rPr>
                        <a:t>Participantes en situación o riesgo de exclusión social que buscan trabajo, se integran en los sistemas de educación o formación, obtienen una cualificación u obtienen un empleo, incluido por cuenta propia, tras su participación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(se computan</a:t>
                      </a:r>
                      <a:r>
                        <a:rPr lang="es-ES" sz="11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situaciones múltiples)</a:t>
                      </a:r>
                      <a:endParaRPr lang="es-E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1379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703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2082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9255720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888036"/>
              </p:ext>
            </p:extLst>
          </p:nvPr>
        </p:nvGraphicFramePr>
        <p:xfrm>
          <a:off x="457200" y="677345"/>
          <a:ext cx="8229600" cy="3327718"/>
        </p:xfrm>
        <a:graphic>
          <a:graphicData uri="http://schemas.openxmlformats.org/drawingml/2006/table">
            <a:tbl>
              <a:tblPr/>
              <a:tblGrid>
                <a:gridCol w="5350885">
                  <a:extLst>
                    <a:ext uri="{9D8B030D-6E8A-4147-A177-3AD203B41FA5}">
                      <a16:colId xmlns:a16="http://schemas.microsoft.com/office/drawing/2014/main" val="4019222109"/>
                    </a:ext>
                  </a:extLst>
                </a:gridCol>
                <a:gridCol w="954634">
                  <a:extLst>
                    <a:ext uri="{9D8B030D-6E8A-4147-A177-3AD203B41FA5}">
                      <a16:colId xmlns:a16="http://schemas.microsoft.com/office/drawing/2014/main" val="2309645300"/>
                    </a:ext>
                  </a:extLst>
                </a:gridCol>
                <a:gridCol w="954634">
                  <a:extLst>
                    <a:ext uri="{9D8B030D-6E8A-4147-A177-3AD203B41FA5}">
                      <a16:colId xmlns:a16="http://schemas.microsoft.com/office/drawing/2014/main" val="1922014223"/>
                    </a:ext>
                  </a:extLst>
                </a:gridCol>
                <a:gridCol w="969447">
                  <a:extLst>
                    <a:ext uri="{9D8B030D-6E8A-4147-A177-3AD203B41FA5}">
                      <a16:colId xmlns:a16="http://schemas.microsoft.com/office/drawing/2014/main" val="2325265815"/>
                    </a:ext>
                  </a:extLst>
                </a:gridCol>
              </a:tblGrid>
              <a:tr h="239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 de ejecución de las operaciones</a:t>
                      </a:r>
                      <a:endParaRPr lang="es-E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558273"/>
                  </a:ext>
                </a:extLst>
              </a:tr>
              <a:tr h="266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302796"/>
                  </a:ext>
                </a:extLst>
              </a:tr>
              <a:tr h="6621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General </a:t>
                      </a:r>
                      <a:endParaRPr lang="es-E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Personas desempleadas, incluidas las de larga duración</a:t>
                      </a: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904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496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1.400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925064"/>
                  </a:ext>
                </a:extLst>
              </a:tr>
              <a:tr h="266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Personas desempleadas de larga duración</a:t>
                      </a: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506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895328"/>
                  </a:ext>
                </a:extLst>
              </a:tr>
              <a:tr h="458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Migrantes, participantes de origen extranjero, minorías</a:t>
                      </a: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756</a:t>
                      </a:r>
                      <a:endParaRPr lang="es-E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345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1.101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698426"/>
                  </a:ext>
                </a:extLst>
              </a:tr>
              <a:tr h="458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Personas sin hogar o afectadas por la exclusión en materia de vivienda</a:t>
                      </a: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</a:t>
                      </a:r>
                      <a:endParaRPr lang="es-E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041363"/>
                  </a:ext>
                </a:extLst>
              </a:tr>
              <a:tr h="458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Participantes que viven en hogares sin empleo </a:t>
                      </a: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277</a:t>
                      </a:r>
                      <a:endParaRPr lang="es-E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</a:t>
                      </a:r>
                      <a:endParaRPr lang="es-E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420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3453002"/>
                  </a:ext>
                </a:extLst>
              </a:tr>
              <a:tr h="518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Otras personas desfavorecidas (perceptoras RGI, con cargas familiares, personas adultas sin estudios, etc)</a:t>
                      </a: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686</a:t>
                      </a:r>
                      <a:endParaRPr lang="es-E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497</a:t>
                      </a:r>
                      <a:endParaRPr lang="es-E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1.183</a:t>
                      </a:r>
                      <a:endParaRPr lang="es-E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062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990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-13072" y="116632"/>
            <a:ext cx="9265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PREVISTOS AÑO 2017 ÁMBITO CAV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457200" y="2346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326344"/>
              </p:ext>
            </p:extLst>
          </p:nvPr>
        </p:nvGraphicFramePr>
        <p:xfrm>
          <a:off x="107504" y="726130"/>
          <a:ext cx="6336704" cy="3233420"/>
        </p:xfrm>
        <a:graphic>
          <a:graphicData uri="http://schemas.openxmlformats.org/drawingml/2006/table">
            <a:tbl>
              <a:tblPr/>
              <a:tblGrid>
                <a:gridCol w="4104456">
                  <a:extLst>
                    <a:ext uri="{9D8B030D-6E8A-4147-A177-3AD203B41FA5}">
                      <a16:colId xmlns:a16="http://schemas.microsoft.com/office/drawing/2014/main" val="230668834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18692683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1040361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856194056"/>
                    </a:ext>
                  </a:extLst>
                </a:gridCol>
              </a:tblGrid>
              <a:tr h="52705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effectLst/>
                          <a:latin typeface="Arial" panose="020B0604020202020204" pitchFamily="34" charset="0"/>
                        </a:rPr>
                        <a:t>INDICADORES EJECUCIÓN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069722"/>
                  </a:ext>
                </a:extLst>
              </a:tr>
              <a:tr h="465455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effectLst/>
                          <a:latin typeface="Arial" panose="020B0604020202020204" pitchFamily="34" charset="0"/>
                        </a:rPr>
                        <a:t>Personas desempleadas, incluidos los de larga duración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504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346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850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901948"/>
                  </a:ext>
                </a:extLst>
              </a:tr>
              <a:tr h="255905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effectLst/>
                          <a:latin typeface="Arial" panose="020B0604020202020204" pitchFamily="34" charset="0"/>
                        </a:rPr>
                        <a:t>Personas menores de 25 años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9518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effectLst/>
                          <a:latin typeface="Arial" panose="020B0604020202020204" pitchFamily="34" charset="0"/>
                        </a:rPr>
                        <a:t>Personas con estudios de enseñanza (CINE 1) o secundaria (CINE 2)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243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52164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effectLst/>
                          <a:latin typeface="Arial" panose="020B0604020202020204" pitchFamily="34" charset="0"/>
                        </a:rPr>
                        <a:t>Personas con el segundo ciclo de enseñanza secundaria (CINE 3) o con enseñanza post secundaria (CINE 4)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01402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effectLst/>
                          <a:latin typeface="Arial" panose="020B0604020202020204" pitchFamily="34" charset="0"/>
                        </a:rPr>
                        <a:t>Migrantes, participantes de origen extranjero, minorías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70155"/>
                  </a:ext>
                </a:extLst>
              </a:tr>
              <a:tr h="389255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effectLst/>
                          <a:latin typeface="Arial" panose="020B0604020202020204" pitchFamily="34" charset="0"/>
                        </a:rPr>
                        <a:t>Otras personas desfavorecidas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859588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TOTAL PARTICIPANTES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542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346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888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318457"/>
                  </a:ext>
                </a:extLst>
              </a:tr>
            </a:tbl>
          </a:graphicData>
        </a:graphic>
      </p:graphicFrame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076766"/>
              </p:ext>
            </p:extLst>
          </p:nvPr>
        </p:nvGraphicFramePr>
        <p:xfrm>
          <a:off x="107504" y="4326195"/>
          <a:ext cx="6336704" cy="1253550"/>
        </p:xfrm>
        <a:graphic>
          <a:graphicData uri="http://schemas.openxmlformats.org/drawingml/2006/table">
            <a:tbl>
              <a:tblPr/>
              <a:tblGrid>
                <a:gridCol w="4104456">
                  <a:extLst>
                    <a:ext uri="{9D8B030D-6E8A-4147-A177-3AD203B41FA5}">
                      <a16:colId xmlns:a16="http://schemas.microsoft.com/office/drawing/2014/main" val="85991268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8419148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92719541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836220777"/>
                    </a:ext>
                  </a:extLst>
                </a:gridCol>
              </a:tblGrid>
              <a:tr h="23007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INDICADORES RESULTADOS</a:t>
                      </a:r>
                    </a:p>
                  </a:txBody>
                  <a:tcPr marL="6078" marR="6078" marT="6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</a:t>
                      </a:r>
                    </a:p>
                  </a:txBody>
                  <a:tcPr marL="6078" marR="6078" marT="6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6078" marR="6078" marT="6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</a:t>
                      </a:r>
                    </a:p>
                  </a:txBody>
                  <a:tcPr marL="6078" marR="6078" marT="6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241053"/>
                  </a:ext>
                </a:extLst>
              </a:tr>
              <a:tr h="102348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effectLst/>
                          <a:latin typeface="Arial" panose="020B0604020202020204" pitchFamily="34" charset="0"/>
                        </a:rPr>
                        <a:t>Participantes en situación o riesgo de exclusión social que buscan trabajo, se integran en los sistemas de educación o formación, obtienen una cualificación u obtienen un empleo, incluido por cuenta propia, tras su participación</a:t>
                      </a:r>
                    </a:p>
                  </a:txBody>
                  <a:tcPr marL="6078" marR="6078" marT="6078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337</a:t>
                      </a:r>
                    </a:p>
                  </a:txBody>
                  <a:tcPr marL="6078" marR="6078" marT="6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6078" marR="6078" marT="6078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398</a:t>
                      </a:r>
                    </a:p>
                  </a:txBody>
                  <a:tcPr marL="6078" marR="6078" marT="6078" marB="0" anchor="ctr">
                    <a:lnL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447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069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34" y="16271"/>
            <a:ext cx="5723417" cy="187214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6588224" y="548680"/>
            <a:ext cx="237626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>
                <a:latin typeface="Gill Sans MT" panose="020B0502020104020203" pitchFamily="34" charset="0"/>
              </a:rPr>
              <a:t>Programa integrado de inclusión social y laboral en la CAPV</a:t>
            </a:r>
          </a:p>
          <a:p>
            <a:pPr algn="r"/>
            <a:r>
              <a:rPr lang="es-ES" sz="1600" dirty="0">
                <a:latin typeface="Gill Sans MT" panose="020B0502020104020203" pitchFamily="34" charset="0"/>
              </a:rPr>
              <a:t>PROGRAMA OPERATIVO CAPV-FSE 2014 - 2020</a:t>
            </a:r>
          </a:p>
          <a:p>
            <a:endParaRPr lang="es-E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4EF2C16-8F49-40E4-871D-DBD58D335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2204864"/>
            <a:ext cx="5248335" cy="398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53082021"/>
              </p:ext>
            </p:extLst>
          </p:nvPr>
        </p:nvGraphicFramePr>
        <p:xfrm>
          <a:off x="251520" y="639889"/>
          <a:ext cx="8856984" cy="6029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54577"/>
            <a:ext cx="1622536" cy="530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37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899592" y="554422"/>
            <a:ext cx="6979493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altLang="es-ES" kern="0" dirty="0"/>
              <a:t>Fondo Social </a:t>
            </a:r>
            <a:r>
              <a:rPr lang="fr-BE" altLang="es-ES" kern="0" dirty="0" err="1"/>
              <a:t>Europeo</a:t>
            </a:r>
            <a:endParaRPr lang="en-GB" altLang="es-ES" kern="0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11560" y="3894543"/>
            <a:ext cx="8229600" cy="291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</a:pPr>
            <a:r>
              <a:rPr lang="es-ES" altLang="es-ES" sz="2000" b="1" kern="0" dirty="0">
                <a:solidFill>
                  <a:schemeClr val="hlink"/>
                </a:solidFill>
              </a:rPr>
              <a:t>En línea con la Estrategia Europa 2020</a:t>
            </a:r>
          </a:p>
          <a:p>
            <a:pPr algn="just" eaLnBrk="1" hangingPunct="1"/>
            <a:r>
              <a:rPr lang="es-ES" altLang="es-ES" sz="2000" kern="0" dirty="0"/>
              <a:t>Promoción de la integración social y lucha contra la pobreza.</a:t>
            </a:r>
          </a:p>
          <a:p>
            <a:pPr algn="just" eaLnBrk="1" hangingPunct="1"/>
            <a:r>
              <a:rPr lang="es-ES" altLang="es-ES" sz="2000" kern="0" dirty="0"/>
              <a:t>20 % de las dotaciones del FSE para la integración social.</a:t>
            </a:r>
          </a:p>
          <a:p>
            <a:pPr algn="just" eaLnBrk="1" hangingPunct="1"/>
            <a:r>
              <a:rPr lang="es-ES" altLang="es-ES" sz="2000" kern="0" dirty="0"/>
              <a:t>Mayor énfasis en la lucha contra el desempleo juvenil.</a:t>
            </a:r>
          </a:p>
          <a:p>
            <a:pPr algn="just" eaLnBrk="1" hangingPunct="1"/>
            <a:r>
              <a:rPr lang="es-ES" altLang="es-ES" sz="2000" kern="0" dirty="0"/>
              <a:t>Apoyo general y específico para la igualdad de género y </a:t>
            </a:r>
            <a:br>
              <a:rPr lang="es-ES" altLang="es-ES" sz="2000" kern="0" dirty="0"/>
            </a:br>
            <a:r>
              <a:rPr lang="es-ES" altLang="es-ES" sz="2000" kern="0" dirty="0"/>
              <a:t>la no discriminación.</a:t>
            </a:r>
          </a:p>
        </p:txBody>
      </p:sp>
      <p:pic>
        <p:nvPicPr>
          <p:cNvPr id="12" name="Imagen 11" descr="Z:\IZASKUN UNIDAD DE PROYECTOS\PO Euskadi 15 - 20\Logos\FSE_OFICIAL PERÍODO 14-20 BILINGÜ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26428"/>
            <a:ext cx="4676242" cy="1312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235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3"/>
          <p:cNvSpPr>
            <a:spLocks noChangeArrowheads="1"/>
          </p:cNvSpPr>
          <p:nvPr/>
        </p:nvSpPr>
        <p:spPr bwMode="auto">
          <a:xfrm>
            <a:off x="611560" y="404664"/>
            <a:ext cx="72009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600" b="1" dirty="0">
                <a:solidFill>
                  <a:srgbClr val="995594"/>
                </a:solidFill>
                <a:latin typeface="+mn-lt"/>
                <a:cs typeface="Times New Roman" panose="02020603050405020304" pitchFamily="18" charset="0"/>
              </a:rPr>
              <a:t>Programa Operativo CAPV FSE 2014-2020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600" b="1" dirty="0">
                <a:solidFill>
                  <a:srgbClr val="995594"/>
                </a:solidFill>
                <a:latin typeface="+mn-lt"/>
                <a:cs typeface="Times New Roman" panose="02020603050405020304" pitchFamily="18" charset="0"/>
              </a:rPr>
              <a:t> 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600" b="1" dirty="0">
                <a:solidFill>
                  <a:srgbClr val="995594"/>
                </a:solidFill>
                <a:latin typeface="+mn-lt"/>
                <a:cs typeface="Times New Roman" panose="02020603050405020304" pitchFamily="18" charset="0"/>
              </a:rPr>
              <a:t> OBJETIVO 9. Promover la inclusión social y luchar contra la pobreza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665902"/>
              </p:ext>
            </p:extLst>
          </p:nvPr>
        </p:nvGraphicFramePr>
        <p:xfrm>
          <a:off x="294481" y="2040193"/>
          <a:ext cx="8555037" cy="3954463"/>
        </p:xfrm>
        <a:graphic>
          <a:graphicData uri="http://schemas.openxmlformats.org/drawingml/2006/table">
            <a:tbl>
              <a:tblPr/>
              <a:tblGrid>
                <a:gridCol w="205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3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Objetivos Temáticos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5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Prioridades de inversión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5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453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OT9. Promover la inclusión social y luchar contra la pobreza y cualquier discriminación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Calibri" pitchFamily="34" charset="0"/>
                        </a:rPr>
                        <a:t>PI.9.1.La inclusión activa, en particular con vistas a fomentar la igualdad de oportunidades, la participación activa y la mejora de la empleabilidad.</a:t>
                      </a:r>
                      <a:endParaRPr kumimoji="0" lang="es-ES_trad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47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Calibri" pitchFamily="34" charset="0"/>
                        </a:rPr>
                        <a:t>PI.9.2. La integración socioeconómica de comunidades marginadas tales como la población romaní.</a:t>
                      </a:r>
                      <a:endParaRPr kumimoji="0" lang="es-ES_trad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72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Calibri" pitchFamily="34" charset="0"/>
                        </a:rPr>
                        <a:t>PI.9.3. La lucha contra toda forma de discriminación y el fomento de la igualdad de oportunidades.</a:t>
                      </a:r>
                      <a:endParaRPr kumimoji="0" lang="es-ES_trad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4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Calibri" pitchFamily="34" charset="0"/>
                        </a:rPr>
                        <a:t>PI.9.4 El acceso a servicios asequibles, sostenibles y de calidad, incluidos los servicios sanitarios y sociales de interés general.</a:t>
                      </a:r>
                      <a:endParaRPr kumimoji="0" lang="es-ES_tradnl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58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Calibri" pitchFamily="34" charset="0"/>
                        </a:rPr>
                        <a:t>PI.9.5. El fomento del emprendimiento social y la integración a través de la formación profesional en empresas sociales y la promoción de la economía social y solidaria para facilitar el acceso al empleo.</a:t>
                      </a:r>
                      <a:endParaRPr kumimoji="0" lang="es-ES_trad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72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Calibri" pitchFamily="34" charset="0"/>
                        </a:rPr>
                        <a:t>PI.9.6. Las estrategias de desarrollo local a cargo de las comunidades locales</a:t>
                      </a:r>
                      <a:endParaRPr kumimoji="0" lang="es-ES_trad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02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1547813" y="1916113"/>
            <a:ext cx="7127875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es-ES" sz="2500" b="1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es-ES" sz="3500" b="1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1187450" y="188913"/>
            <a:ext cx="0" cy="648017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1187450" y="908050"/>
            <a:ext cx="7632700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403350" y="1700213"/>
            <a:ext cx="74882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es-ES" sz="2500" b="1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es-ES" sz="3500" b="1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403350" y="387350"/>
            <a:ext cx="6192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  <a:buClr>
                <a:srgbClr val="008000"/>
              </a:buClr>
              <a:buSzPts val="1400"/>
              <a:buFontTx/>
              <a:buNone/>
            </a:pPr>
            <a:r>
              <a:rPr lang="es-ES" altLang="es-ES" sz="1800" b="1" dirty="0">
                <a:solidFill>
                  <a:srgbClr val="A864A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POBLACION</a:t>
            </a:r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1260475" y="1028700"/>
            <a:ext cx="7488238" cy="515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b="1" dirty="0"/>
              <a:t>Personas que están total o parcialmente excluidas de una participación plena en la sociedad en la que vive, dando lugar a una privación múltiple, que se manifiesta en los planos económico, social, laboral y político. Es una situación multidimensional que afecta a varios ámbitos de la vida de las personas y que describe diferentes situaciones por las que puedan pasar: 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4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Desempleo de larga duración.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1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 Ocupación con salarios “de pobreza”.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1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 Bajos niveles de cualificación formativa y profesional.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1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 Desconocimiento de las propias potencialidades.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1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 Privación de libertad.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1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 Dependencias.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1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 Falta de derechos laborales y sociales.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1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 Inactividad generada por situaciones ajenas a la persona.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1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 Problemas de salud.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1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 Atención a personas a su cargo.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1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 Rechazo social.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100" b="1" dirty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ES" sz="1100" b="1" dirty="0"/>
              <a:t>Abandono de la búsqueda activa de empleo.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" altLang="es-ES" sz="1400" b="1" dirty="0"/>
          </a:p>
        </p:txBody>
      </p:sp>
    </p:spTree>
    <p:extLst>
      <p:ext uri="{BB962C8B-B14F-4D97-AF65-F5344CB8AC3E}">
        <p14:creationId xmlns:p14="http://schemas.microsoft.com/office/powerpoint/2010/main" val="195057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209356"/>
              </p:ext>
            </p:extLst>
          </p:nvPr>
        </p:nvGraphicFramePr>
        <p:xfrm>
          <a:off x="239715" y="356139"/>
          <a:ext cx="8640960" cy="3438267"/>
        </p:xfrm>
        <a:graphic>
          <a:graphicData uri="http://schemas.openxmlformats.org/drawingml/2006/table">
            <a:tbl>
              <a:tblPr firstRow="1" firstCol="1" bandRow="1"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99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3249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Desarrollo de </a:t>
                      </a: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Acciones de Formación Pre-laboral, Socioeducativa y de Acompañamiento Social </a:t>
                      </a: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las personas más alejadas del mercado laboral, como base para su itinerario de inserción sociolaboral, reforzando la coordinación entre los servicios de empleo y los servicios sociales.</a:t>
                      </a:r>
                      <a:endParaRPr lang="es-ES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1265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Acciones de Formación y Talleres de entrenamiento en competencias sociolaborales</a:t>
                      </a: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habilidades de comunicación, hábitos personales-profesionales, actitudes personales y profesionales, habilidades sociales, motivación.</a:t>
                      </a: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0967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Acciones Formativas y Personalizadas que faciliten el desarrollo de itinerarios encaminados hacía la inclusión sociolaboral. </a:t>
                      </a: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261637" y="3811991"/>
            <a:ext cx="84609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Diversidad de formatos</a:t>
            </a:r>
            <a:endParaRPr lang="es-ES_tradnl" sz="1600" b="1" dirty="0">
              <a:ea typeface="Times New Roman" panose="02020603050405020304" pitchFamily="18" charset="0"/>
            </a:endParaRPr>
          </a:p>
          <a:p>
            <a:endParaRPr lang="es-ES" sz="1600" dirty="0">
              <a:ea typeface="Times New Roman" panose="02020603050405020304" pitchFamily="18" charset="0"/>
            </a:endParaRPr>
          </a:p>
          <a:p>
            <a:r>
              <a:rPr lang="es-ES" sz="1600" dirty="0">
                <a:ea typeface="Times New Roman" panose="02020603050405020304" pitchFamily="18" charset="0"/>
              </a:rPr>
              <a:t>Cada proyecto es una </a:t>
            </a:r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plataforma desde la que se movilizan…</a:t>
            </a:r>
            <a:endParaRPr lang="es-ES" sz="1600" dirty="0">
              <a:solidFill>
                <a:srgbClr val="990000"/>
              </a:solidFill>
            </a:endParaRPr>
          </a:p>
          <a:p>
            <a:endParaRPr lang="es-ES_tradnl" sz="1600" dirty="0">
              <a:ea typeface="Times New Roman" panose="02020603050405020304" pitchFamily="18" charset="0"/>
            </a:endParaRPr>
          </a:p>
          <a:p>
            <a:r>
              <a:rPr lang="es-ES_tradnl" sz="1600" dirty="0">
                <a:ea typeface="Times New Roman" panose="02020603050405020304" pitchFamily="18" charset="0"/>
              </a:rPr>
              <a:t>El </a:t>
            </a:r>
            <a:r>
              <a:rPr lang="es-ES_tradnl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acompañamiento personalizado y la participación en grupo</a:t>
            </a:r>
            <a:r>
              <a:rPr lang="es-ES_tradnl" sz="1600" dirty="0">
                <a:ea typeface="Times New Roman" panose="02020603050405020304" pitchFamily="18" charset="0"/>
              </a:rPr>
              <a:t>, son dos herramientas clave </a:t>
            </a:r>
            <a:r>
              <a:rPr lang="es-ES" sz="1600" b="1" dirty="0">
                <a:ea typeface="Times New Roman" panose="02020603050405020304" pitchFamily="18" charset="0"/>
              </a:rPr>
              <a:t>es para el desarrollo de procesos e itinerarios, pactados</a:t>
            </a:r>
            <a:r>
              <a:rPr lang="es-ES" sz="1600" dirty="0">
                <a:ea typeface="Times New Roman" panose="02020603050405020304" pitchFamily="18" charset="0"/>
              </a:rPr>
              <a:t> con la persona.</a:t>
            </a:r>
          </a:p>
          <a:p>
            <a:endParaRPr lang="es-ES" sz="1600" dirty="0">
              <a:ea typeface="Times New Roman" panose="02020603050405020304" pitchFamily="18" charset="0"/>
            </a:endParaRPr>
          </a:p>
          <a:p>
            <a:r>
              <a:rPr lang="es-ES" sz="1600" b="1" dirty="0">
                <a:ea typeface="Times New Roman" panose="02020603050405020304" pitchFamily="18" charset="0"/>
              </a:rPr>
              <a:t>Utilización de los </a:t>
            </a:r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recursos comunitarios</a:t>
            </a:r>
            <a:r>
              <a:rPr lang="es-ES" sz="1600" dirty="0">
                <a:ea typeface="Times New Roman" panose="02020603050405020304" pitchFamily="18" charset="0"/>
              </a:rPr>
              <a:t>, así como incrementar su red de relaciones</a:t>
            </a:r>
            <a:endParaRPr lang="es-ES" sz="16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35042" y="0"/>
            <a:ext cx="306034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600" dirty="0"/>
              <a:t>Objetivo específico 9.1.1.</a:t>
            </a:r>
          </a:p>
        </p:txBody>
      </p:sp>
    </p:spTree>
    <p:extLst>
      <p:ext uri="{BB962C8B-B14F-4D97-AF65-F5344CB8AC3E}">
        <p14:creationId xmlns:p14="http://schemas.microsoft.com/office/powerpoint/2010/main" val="187265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25325"/>
              </p:ext>
            </p:extLst>
          </p:nvPr>
        </p:nvGraphicFramePr>
        <p:xfrm>
          <a:off x="251520" y="364606"/>
          <a:ext cx="8496944" cy="2566132"/>
        </p:xfrm>
        <a:graphic>
          <a:graphicData uri="http://schemas.openxmlformats.org/drawingml/2006/table">
            <a:tbl>
              <a:tblPr firstRow="1" firstCol="1" bandRow="1"/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230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Desarrollo Acciones de </a:t>
                      </a: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Formación para el Empleo</a:t>
                      </a: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adaptadas a las necesidades del mercado laboral y de las personas en riesgo de pobreza o exclusión social, propiciando su inserción socio-laboral a través de la economía social y solidaria y del empleo ordinario.</a:t>
                      </a:r>
                    </a:p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48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Programas de formación en centros de trabajo</a:t>
                      </a: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424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Formación para el empleo, para personas sin cualificación y/o en actividades innovadoras emergentes</a:t>
                      </a: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248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Desarrollo e Implantación de la Formación Dual, desde una perspectiva transnacional</a:t>
                      </a: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251520" y="3263499"/>
            <a:ext cx="85328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Competencias técnico-profesionales</a:t>
            </a:r>
            <a:r>
              <a:rPr lang="es-ES" sz="1600" b="1" dirty="0">
                <a:ea typeface="Times New Roman" panose="02020603050405020304" pitchFamily="18" charset="0"/>
              </a:rPr>
              <a:t>, el acercamiento al </a:t>
            </a:r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entorno del trabajo</a:t>
            </a:r>
          </a:p>
          <a:p>
            <a:endParaRPr lang="es-ES" sz="1600" b="1" dirty="0"/>
          </a:p>
          <a:p>
            <a:r>
              <a:rPr lang="es-ES" sz="1600" b="1" dirty="0">
                <a:solidFill>
                  <a:srgbClr val="990000"/>
                </a:solidFill>
              </a:rPr>
              <a:t>Diversidad de formatos</a:t>
            </a:r>
            <a:r>
              <a:rPr lang="es-ES" sz="1600" b="1" dirty="0"/>
              <a:t>: Certificados de profesionalidad y/o en formación no certificable</a:t>
            </a:r>
            <a:r>
              <a:rPr lang="es-ES" sz="1600" dirty="0"/>
              <a:t>, </a:t>
            </a:r>
            <a:r>
              <a:rPr lang="es-ES" sz="1600" b="1" dirty="0"/>
              <a:t>píldoras formativas, </a:t>
            </a:r>
            <a:r>
              <a:rPr lang="es-ES" sz="1600" dirty="0"/>
              <a:t>formaciones cortas, </a:t>
            </a:r>
            <a:r>
              <a:rPr lang="es-ES" sz="1600" b="1" dirty="0"/>
              <a:t>nuevos nichos de empleo</a:t>
            </a:r>
          </a:p>
          <a:p>
            <a:endParaRPr lang="es-ES" sz="1600" dirty="0"/>
          </a:p>
          <a:p>
            <a:r>
              <a:rPr lang="es-ES" sz="1600" dirty="0"/>
              <a:t>Se responderá a la creciente demanda de una </a:t>
            </a:r>
            <a:r>
              <a:rPr lang="es-ES" sz="1600" b="1" dirty="0">
                <a:solidFill>
                  <a:srgbClr val="990000"/>
                </a:solidFill>
              </a:rPr>
              <a:t>mayor diversificación y especialización</a:t>
            </a:r>
            <a:r>
              <a:rPr lang="es-ES" sz="1600" b="1" dirty="0"/>
              <a:t>, </a:t>
            </a:r>
            <a:r>
              <a:rPr lang="es-ES" sz="1600" dirty="0"/>
              <a:t>que favorezca los itinerarios profesionales a medio plazo personalizados y coherentes, encaminados hacía la inclusión laboral, basados en los </a:t>
            </a:r>
            <a:r>
              <a:rPr lang="es-ES" sz="1600" b="1" dirty="0"/>
              <a:t>certificados de profesionalidad y/o en formación no certificable.</a:t>
            </a:r>
            <a:r>
              <a:rPr lang="es-ES" sz="1600" dirty="0"/>
              <a:t>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51520" y="31845"/>
            <a:ext cx="306034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600" dirty="0"/>
              <a:t>Objetivo específico 9.1.1.</a:t>
            </a:r>
          </a:p>
        </p:txBody>
      </p:sp>
    </p:spTree>
    <p:extLst>
      <p:ext uri="{BB962C8B-B14F-4D97-AF65-F5344CB8AC3E}">
        <p14:creationId xmlns:p14="http://schemas.microsoft.com/office/powerpoint/2010/main" val="396731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755793"/>
              </p:ext>
            </p:extLst>
          </p:nvPr>
        </p:nvGraphicFramePr>
        <p:xfrm>
          <a:off x="251520" y="260647"/>
          <a:ext cx="8640960" cy="2529072"/>
        </p:xfrm>
        <a:graphic>
          <a:graphicData uri="http://schemas.openxmlformats.org/drawingml/2006/table">
            <a:tbl>
              <a:tblPr firstRow="1" firstCol="1" bandRow="1"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04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69D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Objetivo Específico 9.1.1.</a:t>
                      </a:r>
                      <a:endParaRPr lang="es-ES" sz="11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687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Acciones de apoyo al </a:t>
                      </a: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Empoderamiento Personal y Colectivo de las mujeres </a:t>
                      </a: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 situación o riesgo de exclusión que faciliten su participación en la actividad económica, el mercado laboral y el empleo (VI plan de Igualdad de la CAPV).</a:t>
                      </a:r>
                    </a:p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820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s-E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Empoderamiento personal y colectivo de las mujeres: revalorización y diversificación profesional, en una dimensión transnacional.</a:t>
                      </a:r>
                    </a:p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251520" y="3140968"/>
            <a:ext cx="864096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Adquisición de competencias </a:t>
            </a:r>
            <a:r>
              <a:rPr lang="es-ES" sz="1600" dirty="0">
                <a:ea typeface="Times New Roman" panose="02020603050405020304" pitchFamily="18" charset="0"/>
              </a:rPr>
              <a:t>relacionadas con su participación en la actividad económica, el mercado de trabajo y el empleo, fomentando así mismo su </a:t>
            </a:r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participación social</a:t>
            </a:r>
            <a:r>
              <a:rPr lang="es-ES" sz="1600" dirty="0">
                <a:solidFill>
                  <a:srgbClr val="990000"/>
                </a:solidFill>
                <a:ea typeface="Times New Roman" panose="02020603050405020304" pitchFamily="18" charset="0"/>
              </a:rPr>
              <a:t>, su </a:t>
            </a:r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visibilidad femenina, la corresponsabilidad en la vida cotidiana, el liderazgo comunitario, el asociacionismo y el análisis crítico</a:t>
            </a:r>
            <a:r>
              <a:rPr lang="es-ES" sz="1600" dirty="0">
                <a:solidFill>
                  <a:srgbClr val="990000"/>
                </a:solidFill>
                <a:ea typeface="Times New Roman" panose="02020603050405020304" pitchFamily="18" charset="0"/>
              </a:rPr>
              <a:t> </a:t>
            </a:r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– constructivo</a:t>
            </a:r>
            <a:r>
              <a:rPr lang="es-ES" sz="1600" dirty="0">
                <a:ea typeface="Times New Roman" panose="02020603050405020304" pitchFamily="18" charset="0"/>
              </a:rPr>
              <a:t> de la realidad. </a:t>
            </a:r>
            <a:endParaRPr lang="es-ES" sz="1600" dirty="0"/>
          </a:p>
          <a:p>
            <a:endParaRPr lang="es-ES" sz="1600" b="1" dirty="0"/>
          </a:p>
          <a:p>
            <a:r>
              <a:rPr lang="es-ES" sz="1600" b="1" dirty="0">
                <a:solidFill>
                  <a:srgbClr val="990000"/>
                </a:solidFill>
              </a:rPr>
              <a:t>Conciencia de sus propios derechos, capacidades e intereses</a:t>
            </a:r>
            <a:r>
              <a:rPr lang="es-ES" sz="1600" dirty="0"/>
              <a:t>.</a:t>
            </a:r>
          </a:p>
          <a:p>
            <a:endParaRPr lang="es-ES" sz="1600" dirty="0">
              <a:ea typeface="Times New Roman" panose="02020603050405020304" pitchFamily="18" charset="0"/>
            </a:endParaRPr>
          </a:p>
          <a:p>
            <a:r>
              <a:rPr lang="es-ES" sz="1600" dirty="0">
                <a:ea typeface="Times New Roman" panose="02020603050405020304" pitchFamily="18" charset="0"/>
              </a:rPr>
              <a:t>Acciones de </a:t>
            </a:r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diversificación profesional</a:t>
            </a:r>
            <a:r>
              <a:rPr lang="es-ES" sz="1600" dirty="0">
                <a:solidFill>
                  <a:srgbClr val="990000"/>
                </a:solidFill>
                <a:ea typeface="Times New Roman" panose="02020603050405020304" pitchFamily="18" charset="0"/>
              </a:rPr>
              <a:t>.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1769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208762"/>
              </p:ext>
            </p:extLst>
          </p:nvPr>
        </p:nvGraphicFramePr>
        <p:xfrm>
          <a:off x="229145" y="260648"/>
          <a:ext cx="8640960" cy="3075109"/>
        </p:xfrm>
        <a:graphic>
          <a:graphicData uri="http://schemas.openxmlformats.org/drawingml/2006/table">
            <a:tbl>
              <a:tblPr firstRow="1" firstCol="1" bandRow="1"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04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69D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Objetivo Específico 9.1.1.</a:t>
                      </a:r>
                      <a:endParaRPr lang="es-ES" sz="11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850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Promoción de Programas de Acceso al Empleo y al </a:t>
                      </a:r>
                      <a:r>
                        <a:rPr lang="es-ES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Emprendizaje</a:t>
                      </a: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para personas en situación o en riesgo de exclusión social.</a:t>
                      </a:r>
                    </a:p>
                    <a:p>
                      <a:pPr lvl="1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48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E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Sensibilización y formación en </a:t>
                      </a:r>
                      <a:r>
                        <a:rPr lang="es-ES" sz="1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Emprendizaje</a:t>
                      </a:r>
                      <a:r>
                        <a:rPr lang="es-E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E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82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Desarrollo de un Servicio de </a:t>
                      </a:r>
                      <a:r>
                        <a:rPr lang="es-E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Prospección e Intermediación Laboral con Acompañamiento Laboral </a:t>
                      </a:r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previo y durante la contratación a personas y empresas.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ES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013" marR="240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9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231901" y="3501006"/>
            <a:ext cx="86409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rgbClr val="990000"/>
                </a:solidFill>
                <a:ea typeface="Calibri" panose="020F0502020204030204" pitchFamily="34" charset="0"/>
              </a:rPr>
              <a:t>Procesos intensivos de tutorización </a:t>
            </a:r>
            <a:r>
              <a:rPr lang="es-ES" sz="1600" dirty="0">
                <a:ea typeface="Calibri" panose="020F0502020204030204" pitchFamily="34" charset="0"/>
              </a:rPr>
              <a:t>y metodológicamente </a:t>
            </a:r>
            <a:r>
              <a:rPr lang="es-ES" sz="1600" b="1" dirty="0">
                <a:solidFill>
                  <a:srgbClr val="990000"/>
                </a:solidFill>
                <a:ea typeface="Calibri" panose="020F0502020204030204" pitchFamily="34" charset="0"/>
              </a:rPr>
              <a:t>muy flexibles </a:t>
            </a:r>
            <a:r>
              <a:rPr lang="es-ES" sz="1600" dirty="0">
                <a:ea typeface="Calibri" panose="020F0502020204030204" pitchFamily="34" charset="0"/>
              </a:rPr>
              <a:t>y </a:t>
            </a:r>
            <a:r>
              <a:rPr lang="es-ES" sz="1600" b="1" dirty="0">
                <a:solidFill>
                  <a:srgbClr val="990000"/>
                </a:solidFill>
                <a:ea typeface="Calibri" panose="020F0502020204030204" pitchFamily="34" charset="0"/>
              </a:rPr>
              <a:t>centrados en la persona</a:t>
            </a:r>
            <a:r>
              <a:rPr lang="es-ES" sz="1600" dirty="0">
                <a:solidFill>
                  <a:srgbClr val="990000"/>
                </a:solidFill>
                <a:ea typeface="Calibri" panose="020F050202020403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ea typeface="Batang"/>
              </a:rPr>
              <a:t>Se desarrollaran impulsando </a:t>
            </a:r>
            <a:r>
              <a:rPr lang="es-ES" sz="1600" dirty="0">
                <a:ea typeface="Calibri" panose="020F0502020204030204" pitchFamily="34" charset="0"/>
              </a:rPr>
              <a:t>la motivación hacia el trabajo por cuenta propia </a:t>
            </a:r>
            <a:r>
              <a:rPr lang="es-ES" sz="1600" dirty="0">
                <a:ea typeface="Batang"/>
              </a:rPr>
              <a:t>acciones de </a:t>
            </a:r>
            <a:r>
              <a:rPr lang="es-ES" sz="1600" b="1" dirty="0">
                <a:solidFill>
                  <a:srgbClr val="990000"/>
                </a:solidFill>
                <a:ea typeface="Batang"/>
              </a:rPr>
              <a:t>Sensibilización</a:t>
            </a:r>
            <a:r>
              <a:rPr lang="es-ES" sz="1600" dirty="0">
                <a:ea typeface="Batang"/>
              </a:rPr>
              <a:t> </a:t>
            </a:r>
            <a:r>
              <a:rPr lang="es-ES" sz="1600" b="1" dirty="0">
                <a:solidFill>
                  <a:srgbClr val="990000"/>
                </a:solidFill>
                <a:ea typeface="Batang"/>
              </a:rPr>
              <a:t>y Formación </a:t>
            </a:r>
            <a:r>
              <a:rPr lang="es-ES" sz="1600" dirty="0">
                <a:ea typeface="Batang"/>
              </a:rPr>
              <a:t>hacia el </a:t>
            </a:r>
            <a:r>
              <a:rPr lang="es-ES" sz="1600" dirty="0" err="1">
                <a:ea typeface="Batang"/>
              </a:rPr>
              <a:t>emprendizaje</a:t>
            </a:r>
            <a:r>
              <a:rPr lang="es-ES" sz="1600" dirty="0">
                <a:ea typeface="Batang"/>
              </a:rPr>
              <a:t>, </a:t>
            </a:r>
            <a:r>
              <a:rPr lang="es-ES" sz="1600" dirty="0">
                <a:ea typeface="Calibri" panose="020F0502020204030204" pitchFamily="34" charset="0"/>
              </a:rPr>
              <a:t>como medio para el </a:t>
            </a:r>
            <a:r>
              <a:rPr lang="es-ES" sz="1600" b="1" dirty="0">
                <a:solidFill>
                  <a:srgbClr val="990000"/>
                </a:solidFill>
                <a:ea typeface="Calibri" panose="020F0502020204030204" pitchFamily="34" charset="0"/>
              </a:rPr>
              <a:t>desarrollo capacidades y de ideas de negocio</a:t>
            </a:r>
            <a:r>
              <a:rPr lang="es-ES" sz="1600" dirty="0">
                <a:ea typeface="Calibri" panose="020F0502020204030204" pitchFamily="34" charset="0"/>
              </a:rPr>
              <a:t>.</a:t>
            </a:r>
            <a:endParaRPr lang="es-ES" sz="1600" dirty="0"/>
          </a:p>
        </p:txBody>
      </p:sp>
      <p:sp>
        <p:nvSpPr>
          <p:cNvPr id="4" name="Rectángulo 3"/>
          <p:cNvSpPr/>
          <p:nvPr/>
        </p:nvSpPr>
        <p:spPr>
          <a:xfrm>
            <a:off x="257992" y="4824445"/>
            <a:ext cx="86121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Contacto con las empresas </a:t>
            </a:r>
            <a:r>
              <a:rPr lang="es-ES" sz="1600" dirty="0">
                <a:ea typeface="Times New Roman" panose="02020603050405020304" pitchFamily="18" charset="0"/>
              </a:rPr>
              <a:t>en ámbitos </a:t>
            </a:r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coincidentes con los perfiles profesionales de las personas </a:t>
            </a:r>
            <a:r>
              <a:rPr lang="es-ES" sz="1600" dirty="0">
                <a:ea typeface="Times New Roman" panose="02020603050405020304" pitchFamily="18" charset="0"/>
              </a:rPr>
              <a:t>atendidas.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Intermediar </a:t>
            </a:r>
            <a:r>
              <a:rPr lang="es-ES" sz="1600" b="1" dirty="0">
                <a:ea typeface="Times New Roman" panose="02020603050405020304" pitchFamily="18" charset="0"/>
              </a:rPr>
              <a:t>en sus demandas de personal</a:t>
            </a:r>
            <a:r>
              <a:rPr lang="es-ES" sz="1600" dirty="0"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ea typeface="Times New Roman" panose="02020603050405020304" pitchFamily="18" charset="0"/>
              </a:rPr>
              <a:t>Servicio de </a:t>
            </a:r>
            <a:r>
              <a:rPr lang="es-ES" sz="1600" b="1" dirty="0">
                <a:solidFill>
                  <a:srgbClr val="990000"/>
                </a:solidFill>
                <a:ea typeface="Times New Roman" panose="02020603050405020304" pitchFamily="18" charset="0"/>
              </a:rPr>
              <a:t>acompañamiento personalizado </a:t>
            </a:r>
            <a:r>
              <a:rPr lang="es-ES" sz="1600" b="1" dirty="0">
                <a:ea typeface="Times New Roman" panose="02020603050405020304" pitchFamily="18" charset="0"/>
              </a:rPr>
              <a:t>tanto a las personas como a las empresas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645574214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6A572758D2F1D429B246E16BD7FA321" ma:contentTypeVersion="4" ma:contentTypeDescription="Crear nuevo documento." ma:contentTypeScope="" ma:versionID="3164f588e6bef1ab9170978c25869528">
  <xsd:schema xmlns:xsd="http://www.w3.org/2001/XMLSchema" xmlns:xs="http://www.w3.org/2001/XMLSchema" xmlns:p="http://schemas.microsoft.com/office/2006/metadata/properties" xmlns:ns2="bfca57a8-d165-42b3-9b7e-60a074db2dcb" xmlns:ns3="f8a7917e-6dd4-44f6-a079-4e4540187a23" targetNamespace="http://schemas.microsoft.com/office/2006/metadata/properties" ma:root="true" ma:fieldsID="d9be911c4b10ef20c6b430b5c0645448" ns2:_="" ns3:_="">
    <xsd:import namespace="bfca57a8-d165-42b3-9b7e-60a074db2dcb"/>
    <xsd:import namespace="f8a7917e-6dd4-44f6-a079-4e4540187a2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ca57a8-d165-42b3-9b7e-60a074db2dc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a7917e-6dd4-44f6-a079-4e4540187a23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Última vez que se compartió por usuario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Última vez que se compartió por hora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E4590A-62BC-445B-B0F3-956992E779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57AE84-9CA3-49F4-87CD-10FEFF35BF3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8a7917e-6dd4-44f6-a079-4e4540187a23"/>
    <ds:schemaRef ds:uri="bfca57a8-d165-42b3-9b7e-60a074db2dcb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714CB6D-B48E-4F7E-B224-F0D07DDA97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ca57a8-d165-42b3-9b7e-60a074db2dcb"/>
    <ds:schemaRef ds:uri="f8a7917e-6dd4-44f6-a079-4e4540187a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1956</Words>
  <Application>Microsoft Office PowerPoint</Application>
  <PresentationFormat>Presentación en pantalla (4:3)</PresentationFormat>
  <Paragraphs>225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Batang</vt:lpstr>
      <vt:lpstr>ＭＳ Ｐゴシック</vt:lpstr>
      <vt:lpstr>Arial</vt:lpstr>
      <vt:lpstr>Calibri</vt:lpstr>
      <vt:lpstr>Gill Sans MT</vt:lpstr>
      <vt:lpstr>Times New Roman</vt:lpstr>
      <vt:lpstr>Verdana</vt:lpstr>
      <vt:lpstr>Wingdings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RESULTADOS 2015 – 2016 ÁMBITO CAV</vt:lpstr>
      <vt:lpstr>Presentación de PowerPoint</vt:lpstr>
      <vt:lpstr>Presentación de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iñigo.garitaonandia</dc:creator>
  <cp:lastModifiedBy>Nando</cp:lastModifiedBy>
  <cp:revision>110</cp:revision>
  <cp:lastPrinted>2017-06-07T09:14:33Z</cp:lastPrinted>
  <dcterms:created xsi:type="dcterms:W3CDTF">2012-03-07T16:49:32Z</dcterms:created>
  <dcterms:modified xsi:type="dcterms:W3CDTF">2017-06-09T16:36:07Z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0x010100B6A572758D2F1D429B246E16BD7FA321</vt:lpwstr>
  </property>
</Properties>
</file>