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5" r:id="rId9"/>
    <p:sldId id="263" r:id="rId10"/>
    <p:sldId id="264" r:id="rId11"/>
    <p:sldId id="268" r:id="rId12"/>
    <p:sldId id="269" r:id="rId13"/>
    <p:sldId id="270" r:id="rId14"/>
    <p:sldId id="266"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6/9/2017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elmundo.es/econom&#237;a/2014/10/15"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ivi.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evafertilityclinics.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2514601"/>
            <a:ext cx="8915399" cy="655320"/>
          </a:xfrm>
        </p:spPr>
        <p:txBody>
          <a:bodyPr>
            <a:normAutofit/>
          </a:bodyPr>
          <a:lstStyle/>
          <a:p>
            <a:endParaRPr lang="es-ES" sz="2000" dirty="0"/>
          </a:p>
        </p:txBody>
      </p:sp>
      <p:sp>
        <p:nvSpPr>
          <p:cNvPr id="3" name="Subtítulo 2"/>
          <p:cNvSpPr>
            <a:spLocks noGrp="1"/>
          </p:cNvSpPr>
          <p:nvPr>
            <p:ph type="subTitle" idx="1"/>
          </p:nvPr>
        </p:nvSpPr>
        <p:spPr>
          <a:xfrm>
            <a:off x="2589212" y="4181855"/>
            <a:ext cx="8915399" cy="1295401"/>
          </a:xfrm>
        </p:spPr>
        <p:txBody>
          <a:bodyPr>
            <a:normAutofit fontScale="92500"/>
          </a:bodyPr>
          <a:lstStyle/>
          <a:p>
            <a:pPr algn="ctr"/>
            <a:r>
              <a:rPr lang="es-ES" sz="1900" b="1" i="1" dirty="0" smtClean="0">
                <a:latin typeface="+mj-lt"/>
              </a:rPr>
              <a:t>Precariedad laboral y mujeres: entre el suelo pegajoso y el techo de cristal</a:t>
            </a:r>
          </a:p>
          <a:p>
            <a:pPr algn="ctr"/>
            <a:r>
              <a:rPr lang="es-ES" b="1" dirty="0" smtClean="0"/>
              <a:t>Ana Mª Rivas</a:t>
            </a:r>
          </a:p>
          <a:p>
            <a:pPr algn="ctr"/>
            <a:r>
              <a:rPr lang="es-ES" b="1" dirty="0" smtClean="0"/>
              <a:t>Universidad Complutense de Madrid</a:t>
            </a:r>
            <a:endParaRPr lang="es-ES" b="1"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9212" y="633984"/>
            <a:ext cx="7969059" cy="2962656"/>
          </a:xfrm>
          <a:prstGeom prst="rect">
            <a:avLst/>
          </a:prstGeom>
        </p:spPr>
      </p:pic>
    </p:spTree>
    <p:extLst>
      <p:ext uri="{BB962C8B-B14F-4D97-AF65-F5344CB8AC3E}">
        <p14:creationId xmlns:p14="http://schemas.microsoft.com/office/powerpoint/2010/main" val="980407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s-ES" sz="2800" b="1" dirty="0"/>
              <a:t>Efectos de la persistencia de las desigualdades de género en el mercado laboral:</a:t>
            </a:r>
            <a:endParaRPr lang="es-ES" sz="2800" dirty="0"/>
          </a:p>
        </p:txBody>
      </p:sp>
      <p:sp>
        <p:nvSpPr>
          <p:cNvPr id="3" name="Marcador de contenido 2"/>
          <p:cNvSpPr>
            <a:spLocks noGrp="1"/>
          </p:cNvSpPr>
          <p:nvPr>
            <p:ph idx="1"/>
          </p:nvPr>
        </p:nvSpPr>
        <p:spPr/>
        <p:txBody>
          <a:bodyPr/>
          <a:lstStyle/>
          <a:p>
            <a:pPr marL="0" indent="0">
              <a:buNone/>
            </a:pPr>
            <a:r>
              <a:rPr lang="es-ES" dirty="0" smtClean="0"/>
              <a:t>Disminución </a:t>
            </a:r>
            <a:r>
              <a:rPr lang="es-ES" dirty="0"/>
              <a:t>de las tasas de fecundidad de las mujeres </a:t>
            </a:r>
            <a:r>
              <a:rPr lang="es-ES" dirty="0" smtClean="0"/>
              <a:t>que, </a:t>
            </a:r>
            <a:r>
              <a:rPr lang="es-ES" dirty="0"/>
              <a:t>pese a estas </a:t>
            </a:r>
            <a:r>
              <a:rPr lang="es-ES" dirty="0" smtClean="0"/>
              <a:t>condiciones, </a:t>
            </a:r>
            <a:r>
              <a:rPr lang="es-ES" dirty="0"/>
              <a:t>deciden permanecer en el mercado </a:t>
            </a:r>
            <a:r>
              <a:rPr lang="es-ES" dirty="0" smtClean="0"/>
              <a:t>laboral:</a:t>
            </a:r>
          </a:p>
          <a:p>
            <a:pPr algn="just"/>
            <a:r>
              <a:rPr lang="es-ES" dirty="0" smtClean="0"/>
              <a:t>España </a:t>
            </a:r>
            <a:r>
              <a:rPr lang="es-ES" dirty="0"/>
              <a:t>pasó de ser el segundo país de Europa  con un promedio mayor de hijos por mujer detrás de Irlanda en los años setenta, a ocupar el lugar más bajo a mitad de los años 90. Actualmente, forma parte del grupo de países con muy baja fecundidad, entre 1,3 y 1,6 nacimientos por </a:t>
            </a:r>
            <a:r>
              <a:rPr lang="es-ES" dirty="0" smtClean="0"/>
              <a:t>mujer.</a:t>
            </a:r>
          </a:p>
          <a:p>
            <a:pPr algn="just"/>
            <a:r>
              <a:rPr lang="es-ES" dirty="0"/>
              <a:t>Las mujeres españolas son las que tienen su primer hijo de forma más tardía en Europa, a edades superiores a los 35 años, cuando disminuye su capacidad </a:t>
            </a:r>
            <a:r>
              <a:rPr lang="es-ES" dirty="0" smtClean="0"/>
              <a:t>reproductiva. Lo que se llama “infertilidad sobrevenida o estructural”.</a:t>
            </a:r>
          </a:p>
        </p:txBody>
      </p:sp>
    </p:spTree>
    <p:extLst>
      <p:ext uri="{BB962C8B-B14F-4D97-AF65-F5344CB8AC3E}">
        <p14:creationId xmlns:p14="http://schemas.microsoft.com/office/powerpoint/2010/main" val="3758860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33289" y="-910174"/>
            <a:ext cx="9725419"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S" altLang="es-ES" sz="3200" b="0" i="0" u="none" strike="noStrike" cap="none" normalizeH="0" baseline="0" dirty="0" smtClean="0">
              <a:ln>
                <a:noFill/>
              </a:ln>
              <a:solidFill>
                <a:srgbClr val="333333"/>
              </a:solidFill>
              <a:effectLst/>
              <a:latin typeface="Georgia" panose="02040502050405020303"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ES" altLang="es-ES" sz="3200" dirty="0">
              <a:solidFill>
                <a:srgbClr val="333333"/>
              </a:solidFill>
              <a:latin typeface="Georgia" panose="02040502050405020303"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altLang="es-ES" sz="3200" b="0" i="0" u="none" strike="noStrike" cap="none" normalizeH="0" baseline="0" dirty="0" smtClean="0">
              <a:ln>
                <a:noFill/>
              </a:ln>
              <a:solidFill>
                <a:srgbClr val="333333"/>
              </a:solidFill>
              <a:effectLst/>
              <a:latin typeface="Georgia" panose="02040502050405020303"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2000" b="1" i="0" u="none" strike="noStrike" cap="none" normalizeH="0" baseline="0" dirty="0" smtClean="0">
                <a:ln>
                  <a:noFill/>
                </a:ln>
                <a:solidFill>
                  <a:srgbClr val="333333"/>
                </a:solidFill>
                <a:effectLst/>
                <a:latin typeface="+mj-lt"/>
              </a:rPr>
              <a:t>Apple y Facebook financian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2000" b="1" i="0" u="none" strike="noStrike" cap="none" normalizeH="0" baseline="0" dirty="0" smtClean="0">
                <a:ln>
                  <a:noFill/>
                </a:ln>
                <a:solidFill>
                  <a:srgbClr val="333333"/>
                </a:solidFill>
                <a:effectLst/>
                <a:latin typeface="+mj-lt"/>
              </a:rPr>
              <a:t>la congelación de óvulos de sus empleadas para retener el talento</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dirty="0" smtClean="0">
                <a:ln>
                  <a:noFill/>
                </a:ln>
                <a:solidFill>
                  <a:srgbClr val="555555"/>
                </a:solidFill>
                <a:effectLst/>
                <a:latin typeface="Arial" panose="020B0604020202020204" pitchFamily="34" charset="0"/>
                <a:cs typeface="Arial" panose="020B0604020202020204" pitchFamily="34" charset="0"/>
              </a:rPr>
              <a:t>  </a:t>
            </a:r>
          </a:p>
        </p:txBody>
      </p:sp>
      <p:pic>
        <p:nvPicPr>
          <p:cNvPr id="2050" name="Picture 2" descr="El fundador de Facebook, Mark Zuckerberg, y el CEO de Apple, Tim Co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4543" y="1607566"/>
            <a:ext cx="6257925" cy="304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2036064" y="4187291"/>
            <a:ext cx="8619744" cy="2554545"/>
          </a:xfrm>
          <a:prstGeom prst="rect">
            <a:avLst/>
          </a:prstGeom>
        </p:spPr>
        <p:txBody>
          <a:bodyPr wrap="square">
            <a:spAutoFit/>
          </a:bodyPr>
          <a:lstStyle/>
          <a:p>
            <a:endParaRPr lang="es-ES" b="1" dirty="0" smtClean="0"/>
          </a:p>
          <a:p>
            <a:endParaRPr lang="es-ES" b="1" dirty="0"/>
          </a:p>
          <a:p>
            <a:pPr algn="just"/>
            <a:r>
              <a:rPr lang="es-ES" b="1" i="1" dirty="0" smtClean="0"/>
              <a:t>Apple </a:t>
            </a:r>
            <a:r>
              <a:rPr lang="es-ES" b="1" i="1" dirty="0"/>
              <a:t>y Facebook han confirmado que pagarán la congelación de </a:t>
            </a:r>
            <a:r>
              <a:rPr lang="es-ES" b="1" i="1" u="sng" dirty="0"/>
              <a:t>óvulos</a:t>
            </a:r>
            <a:r>
              <a:rPr lang="es-ES" b="1" i="1" dirty="0"/>
              <a:t> a las empleadas que lo soliciten, en lo que presentan como una medida para atraer y mantener el </a:t>
            </a:r>
            <a:r>
              <a:rPr lang="es-ES" b="1" i="1" u="sng" dirty="0"/>
              <a:t>talento femenino</a:t>
            </a:r>
            <a:r>
              <a:rPr lang="es-ES" b="1" i="1" dirty="0"/>
              <a:t> en </a:t>
            </a:r>
            <a:r>
              <a:rPr lang="es-ES" b="1" i="1" dirty="0" err="1"/>
              <a:t>Silicon</a:t>
            </a:r>
            <a:r>
              <a:rPr lang="es-ES" b="1" i="1" dirty="0"/>
              <a:t> Valley, donde hay un gran desequilibrio en cuanto a </a:t>
            </a:r>
            <a:r>
              <a:rPr lang="es-ES" b="1" i="1" dirty="0" smtClean="0"/>
              <a:t>géneros. La empresa ha presentado su decisión como una medida de apoyo a la maternidad y la conciliación laboral  </a:t>
            </a:r>
            <a:r>
              <a:rPr lang="es-ES" b="1" i="1" dirty="0" smtClean="0">
                <a:hlinkClick r:id="rId3"/>
              </a:rPr>
              <a:t>http://www.elmundo.es/economía/2014/10/15</a:t>
            </a:r>
            <a:endParaRPr lang="es-ES" b="1" i="1" dirty="0" smtClean="0"/>
          </a:p>
          <a:p>
            <a:pPr algn="just"/>
            <a:endParaRPr lang="es-ES" sz="1600" b="1" dirty="0"/>
          </a:p>
        </p:txBody>
      </p:sp>
    </p:spTree>
    <p:extLst>
      <p:ext uri="{BB962C8B-B14F-4D97-AF65-F5344CB8AC3E}">
        <p14:creationId xmlns:p14="http://schemas.microsoft.com/office/powerpoint/2010/main" val="2494781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99489" y="890016"/>
            <a:ext cx="9505124" cy="1014984"/>
          </a:xfrm>
        </p:spPr>
        <p:txBody>
          <a:bodyPr>
            <a:normAutofit/>
          </a:bodyPr>
          <a:lstStyle/>
          <a:p>
            <a:r>
              <a:rPr lang="es-ES" sz="2800" b="1" dirty="0" smtClean="0">
                <a:cs typeface="Andalus" panose="02020603050405020304" pitchFamily="18" charset="-78"/>
              </a:rPr>
              <a:t>¿A QUIÉN VA DESTINADA la vitrificación de óvulos?</a:t>
            </a:r>
            <a:endParaRPr lang="es-ES" sz="2800" b="1" dirty="0">
              <a:cs typeface="Andalus" panose="02020603050405020304" pitchFamily="18" charset="-78"/>
            </a:endParaRPr>
          </a:p>
        </p:txBody>
      </p:sp>
      <p:sp>
        <p:nvSpPr>
          <p:cNvPr id="3" name="Marcador de contenido 2"/>
          <p:cNvSpPr>
            <a:spLocks noGrp="1"/>
          </p:cNvSpPr>
          <p:nvPr>
            <p:ph sz="quarter" idx="4294967295"/>
          </p:nvPr>
        </p:nvSpPr>
        <p:spPr>
          <a:xfrm>
            <a:off x="1487424" y="2208596"/>
            <a:ext cx="9826752" cy="3424107"/>
          </a:xfrm>
          <a:prstGeom prst="rect">
            <a:avLst/>
          </a:prstGeom>
        </p:spPr>
        <p:txBody>
          <a:bodyPr>
            <a:normAutofit/>
          </a:bodyPr>
          <a:lstStyle/>
          <a:p>
            <a:pPr algn="just"/>
            <a:r>
              <a:rPr lang="es-ES" cap="none" dirty="0" smtClean="0">
                <a:latin typeface="+mj-lt"/>
                <a:cs typeface="Andalus" panose="02020603050405020304" pitchFamily="18" charset="-78"/>
              </a:rPr>
              <a:t>Pacientes con riesgo de pérdida de la función ovárica: pacientes diagnosticadas de cáncer que van a recibir tratamiento con quimio o radioterapia, enfermedades autoinmunes que precisen quimioterapia, trasplantes de médula ósea o mujeres con riesgo de cirugía ovárica repetida, como la endometriosis.</a:t>
            </a:r>
          </a:p>
          <a:p>
            <a:pPr algn="just"/>
            <a:r>
              <a:rPr lang="es-ES" cap="none" dirty="0" smtClean="0">
                <a:latin typeface="+mj-lt"/>
                <a:cs typeface="Andalus" panose="02020603050405020304" pitchFamily="18" charset="-78"/>
              </a:rPr>
              <a:t>Sin indicación médica o por </a:t>
            </a:r>
            <a:r>
              <a:rPr lang="es-ES" b="1" cap="none" dirty="0" smtClean="0">
                <a:latin typeface="+mj-lt"/>
                <a:cs typeface="Andalus" panose="02020603050405020304" pitchFamily="18" charset="-78"/>
              </a:rPr>
              <a:t>causas sociales: mujeres que deciden postergar su maternidad por diversas razones o porque sus circunstancias económicas o laborales se lo exigen. </a:t>
            </a:r>
            <a:r>
              <a:rPr lang="es-ES" cap="none" dirty="0" smtClean="0">
                <a:latin typeface="+mj-lt"/>
                <a:cs typeface="Andalus" panose="02020603050405020304" pitchFamily="18" charset="-78"/>
                <a:hlinkClick r:id="rId2"/>
              </a:rPr>
              <a:t>https://ivi.Es/</a:t>
            </a:r>
            <a:endParaRPr lang="es-ES" cap="none" dirty="0" smtClean="0">
              <a:latin typeface="+mj-lt"/>
              <a:cs typeface="Andalus" panose="02020603050405020304" pitchFamily="18" charset="-78"/>
            </a:endParaRPr>
          </a:p>
          <a:p>
            <a:pPr algn="just"/>
            <a:endParaRPr lang="es-ES" b="1" cap="none" dirty="0" smtClean="0">
              <a:latin typeface="Andalus" panose="02020603050405020304" pitchFamily="18" charset="-78"/>
              <a:cs typeface="Andalus" panose="02020603050405020304" pitchFamily="18" charset="-78"/>
            </a:endParaRPr>
          </a:p>
          <a:p>
            <a:endParaRPr lang="es-ES" dirty="0"/>
          </a:p>
        </p:txBody>
      </p:sp>
    </p:spTree>
    <p:extLst>
      <p:ext uri="{BB962C8B-B14F-4D97-AF65-F5344CB8AC3E}">
        <p14:creationId xmlns:p14="http://schemas.microsoft.com/office/powerpoint/2010/main" val="2054986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3872" y="618517"/>
            <a:ext cx="9254354" cy="917675"/>
          </a:xfrm>
        </p:spPr>
        <p:txBody>
          <a:bodyPr>
            <a:normAutofit fontScale="90000"/>
          </a:bodyPr>
          <a:lstStyle/>
          <a:p>
            <a:r>
              <a:rPr lang="es-ES" sz="3100" b="1" dirty="0" smtClean="0">
                <a:cs typeface="Andalus" panose="02020603050405020304" pitchFamily="18" charset="-78"/>
              </a:rPr>
              <a:t>¿A QUIÉN VA DESTINADA </a:t>
            </a:r>
            <a:r>
              <a:rPr lang="es-ES" sz="3100" b="1" dirty="0" smtClean="0">
                <a:cs typeface="Andalus" panose="02020603050405020304" pitchFamily="18" charset="-78"/>
              </a:rPr>
              <a:t>la </a:t>
            </a:r>
            <a:r>
              <a:rPr lang="es-ES" sz="3100" b="1" dirty="0" err="1" smtClean="0">
                <a:cs typeface="Andalus" panose="02020603050405020304" pitchFamily="18" charset="-78"/>
              </a:rPr>
              <a:t>criopreservación</a:t>
            </a:r>
            <a:r>
              <a:rPr lang="es-ES" sz="3100" b="1" dirty="0" smtClean="0">
                <a:cs typeface="Andalus" panose="02020603050405020304" pitchFamily="18" charset="-78"/>
              </a:rPr>
              <a:t> de semen?</a:t>
            </a:r>
            <a:r>
              <a:rPr lang="es-ES" sz="3100" b="1" cap="none" dirty="0"/>
              <a:t> </a:t>
            </a:r>
            <a:r>
              <a:rPr lang="es-ES" sz="3200" b="1" cap="none" dirty="0" smtClean="0"/>
              <a:t/>
            </a:r>
            <a:br>
              <a:rPr lang="es-ES" sz="3200" b="1" cap="none" dirty="0" smtClean="0"/>
            </a:br>
            <a:endParaRPr lang="es-ES" sz="3200" dirty="0">
              <a:latin typeface="Andalus" panose="02020603050405020304" pitchFamily="18" charset="-78"/>
              <a:cs typeface="Andalus" panose="02020603050405020304" pitchFamily="18" charset="-78"/>
            </a:endParaRPr>
          </a:p>
        </p:txBody>
      </p:sp>
      <p:sp>
        <p:nvSpPr>
          <p:cNvPr id="3" name="Marcador de contenido 2"/>
          <p:cNvSpPr>
            <a:spLocks noGrp="1"/>
          </p:cNvSpPr>
          <p:nvPr>
            <p:ph sz="quarter" idx="4294967295"/>
          </p:nvPr>
        </p:nvSpPr>
        <p:spPr>
          <a:xfrm>
            <a:off x="1469136" y="1889760"/>
            <a:ext cx="10363826" cy="3913631"/>
          </a:xfrm>
          <a:prstGeom prst="rect">
            <a:avLst/>
          </a:prstGeom>
        </p:spPr>
        <p:txBody>
          <a:bodyPr>
            <a:noAutofit/>
          </a:bodyPr>
          <a:lstStyle/>
          <a:p>
            <a:pPr fontAlgn="base"/>
            <a:r>
              <a:rPr lang="es-ES" sz="1800" cap="none" dirty="0" smtClean="0">
                <a:latin typeface="+mj-lt"/>
                <a:cs typeface="Andalus" panose="02020603050405020304" pitchFamily="18" charset="-78"/>
              </a:rPr>
              <a:t>Varones que vayan a someterse a tratamientos que puedan dañar su fertilidad, como aquellos que vayan a comenzar un tratamiento oncológico con quimioterapia o radioterapia.</a:t>
            </a:r>
          </a:p>
          <a:p>
            <a:pPr fontAlgn="base"/>
            <a:r>
              <a:rPr lang="es-ES" sz="1800" cap="none" dirty="0" smtClean="0">
                <a:latin typeface="+mj-lt"/>
                <a:cs typeface="Andalus" panose="02020603050405020304" pitchFamily="18" charset="-78"/>
              </a:rPr>
              <a:t>Varones que vayan a realizarse una cirugía de testículo o próstata.</a:t>
            </a:r>
          </a:p>
          <a:p>
            <a:pPr fontAlgn="base"/>
            <a:r>
              <a:rPr lang="es-ES" sz="1800" cap="none" dirty="0" smtClean="0">
                <a:latin typeface="+mj-lt"/>
                <a:cs typeface="Andalus" panose="02020603050405020304" pitchFamily="18" charset="-78"/>
              </a:rPr>
              <a:t>Pacientes que vayan a someterse a una vasectomía.</a:t>
            </a:r>
          </a:p>
          <a:p>
            <a:pPr fontAlgn="base"/>
            <a:r>
              <a:rPr lang="es-ES" sz="1800" cap="none" dirty="0" smtClean="0">
                <a:latin typeface="+mj-lt"/>
                <a:cs typeface="Andalus" panose="02020603050405020304" pitchFamily="18" charset="-78"/>
              </a:rPr>
              <a:t>Pacientes con </a:t>
            </a:r>
            <a:r>
              <a:rPr lang="es-ES" sz="1800" cap="none" dirty="0" err="1" smtClean="0">
                <a:latin typeface="+mj-lt"/>
                <a:cs typeface="Andalus" panose="02020603050405020304" pitchFamily="18" charset="-78"/>
              </a:rPr>
              <a:t>oligospermia</a:t>
            </a:r>
            <a:r>
              <a:rPr lang="es-ES" sz="1800" cap="none" dirty="0" smtClean="0">
                <a:latin typeface="+mj-lt"/>
                <a:cs typeface="Andalus" panose="02020603050405020304" pitchFamily="18" charset="-78"/>
              </a:rPr>
              <a:t> severa (semen con baja cantidad de espermatozoides) que progresan hacia azoospermia (ausencia de espermatozoides en el semen).</a:t>
            </a:r>
          </a:p>
          <a:p>
            <a:pPr fontAlgn="base"/>
            <a:r>
              <a:rPr lang="es-ES" sz="1800" cap="none" dirty="0" smtClean="0">
                <a:latin typeface="+mj-lt"/>
                <a:cs typeface="Andalus" panose="02020603050405020304" pitchFamily="18" charset="-78"/>
              </a:rPr>
              <a:t>En los tratamientos de FIV. Aunque la pareja tenga previsto emplear una muestra de semen fresca en la fecundación in vitro, es conveniente </a:t>
            </a:r>
            <a:r>
              <a:rPr lang="es-ES" sz="1800" cap="none" dirty="0" err="1" smtClean="0">
                <a:latin typeface="+mj-lt"/>
                <a:cs typeface="Andalus" panose="02020603050405020304" pitchFamily="18" charset="-78"/>
              </a:rPr>
              <a:t>criopreservar</a:t>
            </a:r>
            <a:r>
              <a:rPr lang="es-ES" sz="1800" cap="none" dirty="0" smtClean="0">
                <a:latin typeface="+mj-lt"/>
                <a:cs typeface="Andalus" panose="02020603050405020304" pitchFamily="18" charset="-78"/>
              </a:rPr>
              <a:t> una muestra para mayor tranquilidad, y recurrir a ella en el caso de no poder extraer una muestra el día de la fecundación.  También es recomendable para asegurar que la muestra que se va a utilizar el día de la inseminación es de buena calidad.</a:t>
            </a:r>
          </a:p>
          <a:p>
            <a:pPr fontAlgn="base"/>
            <a:r>
              <a:rPr lang="es-ES" sz="1800" cap="none" dirty="0" smtClean="0">
                <a:latin typeface="+mj-lt"/>
                <a:cs typeface="Andalus" panose="02020603050405020304" pitchFamily="18" charset="-78"/>
              </a:rPr>
              <a:t>Varones que desempeñan ocupaciones de alto riesgo y puede verse afectada su capacidad reproductiva</a:t>
            </a:r>
            <a:r>
              <a:rPr lang="es-ES" sz="1800" dirty="0">
                <a:latin typeface="+mj-lt"/>
                <a:cs typeface="Andalus" panose="02020603050405020304" pitchFamily="18" charset="-78"/>
              </a:rPr>
              <a:t>. </a:t>
            </a:r>
            <a:r>
              <a:rPr lang="es-ES" sz="1800" cap="none" dirty="0" smtClean="0">
                <a:latin typeface="+mj-lt"/>
                <a:cs typeface="Andalus" panose="02020603050405020304" pitchFamily="18" charset="-78"/>
                <a:hlinkClick r:id="rId2"/>
              </a:rPr>
              <a:t>http://www.evafertilityclinics.es/</a:t>
            </a:r>
            <a:endParaRPr lang="es-ES" sz="1800" cap="none" dirty="0" smtClean="0">
              <a:latin typeface="+mj-lt"/>
              <a:cs typeface="Andalus" panose="02020603050405020304" pitchFamily="18" charset="-78"/>
            </a:endParaRPr>
          </a:p>
          <a:p>
            <a:pPr fontAlgn="base"/>
            <a:endParaRPr lang="es-ES" sz="1800" cap="none" dirty="0" smtClean="0">
              <a:latin typeface="Andalus" panose="02020603050405020304" pitchFamily="18" charset="-78"/>
              <a:cs typeface="Andalus" panose="02020603050405020304" pitchFamily="18" charset="-78"/>
            </a:endParaRPr>
          </a:p>
          <a:p>
            <a:endParaRPr lang="es-ES" sz="18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236215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38527" y="624110"/>
            <a:ext cx="9566085" cy="1280890"/>
          </a:xfrm>
        </p:spPr>
        <p:txBody>
          <a:bodyPr>
            <a:normAutofit/>
          </a:bodyPr>
          <a:lstStyle/>
          <a:p>
            <a:r>
              <a:rPr lang="es-ES" sz="3200" b="1" dirty="0" smtClean="0"/>
              <a:t>De nuevo se intenta desviar el debate social, político y económico de fondo: </a:t>
            </a:r>
            <a:endParaRPr lang="es-ES" sz="3200" b="1" dirty="0"/>
          </a:p>
        </p:txBody>
      </p:sp>
      <p:sp>
        <p:nvSpPr>
          <p:cNvPr id="3" name="Marcador de contenido 2"/>
          <p:cNvSpPr>
            <a:spLocks noGrp="1"/>
          </p:cNvSpPr>
          <p:nvPr>
            <p:ph idx="1"/>
          </p:nvPr>
        </p:nvSpPr>
        <p:spPr>
          <a:xfrm>
            <a:off x="1938528" y="2133600"/>
            <a:ext cx="9566084" cy="3777622"/>
          </a:xfrm>
        </p:spPr>
        <p:txBody>
          <a:bodyPr>
            <a:normAutofit/>
          </a:bodyPr>
          <a:lstStyle/>
          <a:p>
            <a:pPr algn="just"/>
            <a:r>
              <a:rPr lang="es-ES" dirty="0"/>
              <a:t>Los incentivos </a:t>
            </a:r>
            <a:r>
              <a:rPr lang="es-ES" dirty="0" smtClean="0"/>
              <a:t>sociales/laborales </a:t>
            </a:r>
            <a:r>
              <a:rPr lang="es-ES" dirty="0"/>
              <a:t>a la vitrificación de los óvulos, bajo la excusa de permitir a las mujeres gestionar su proyecto reproductivo y laboral de acuerdo a sus necesidades y deseos, reproducen la imagen y representación del cuerpo de la mujer como entidad biológica preexistente y no como producto social y cultural, perpetuando la asimetría y desigualdad de estatus entre hombres y mujeres al reducir el cuerpo de estas últimas a cuerpos </a:t>
            </a:r>
            <a:r>
              <a:rPr lang="es-ES" dirty="0" err="1"/>
              <a:t>sexualizados</a:t>
            </a:r>
            <a:r>
              <a:rPr lang="es-ES" dirty="0"/>
              <a:t>.</a:t>
            </a:r>
          </a:p>
          <a:p>
            <a:pPr algn="just"/>
            <a:r>
              <a:rPr lang="es-ES" dirty="0"/>
              <a:t>La propuesta de vitrificación de óvulos refuerza el proceso de individualización del orden neoliberal, por el que las causas de la desigualdad entre hombres y mujeres y la dificultad de conciliar la vida personal/familiar y laboral, se traslada de las estructuras – mercado laboral, políticas públicas, sistema sexo/género -, al individuo, en este caso, a las mujeres. </a:t>
            </a:r>
            <a:endParaRPr lang="es-ES" dirty="0"/>
          </a:p>
        </p:txBody>
      </p:sp>
    </p:spTree>
    <p:extLst>
      <p:ext uri="{BB962C8B-B14F-4D97-AF65-F5344CB8AC3E}">
        <p14:creationId xmlns:p14="http://schemas.microsoft.com/office/powerpoint/2010/main" val="3939735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67841" y="624110"/>
            <a:ext cx="9736772" cy="1280890"/>
          </a:xfrm>
        </p:spPr>
        <p:txBody>
          <a:bodyPr>
            <a:normAutofit/>
          </a:bodyPr>
          <a:lstStyle/>
          <a:p>
            <a:r>
              <a:rPr lang="es-ES" b="1" dirty="0"/>
              <a:t>¿Políticas de conciliación o </a:t>
            </a:r>
            <a:r>
              <a:rPr lang="es-ES" b="1" dirty="0" smtClean="0"/>
              <a:t>un nuevo contrato social?</a:t>
            </a:r>
            <a:endParaRPr lang="es-ES" dirty="0"/>
          </a:p>
        </p:txBody>
      </p:sp>
      <p:sp>
        <p:nvSpPr>
          <p:cNvPr id="3" name="Marcador de contenido 2"/>
          <p:cNvSpPr>
            <a:spLocks noGrp="1"/>
          </p:cNvSpPr>
          <p:nvPr>
            <p:ph idx="1"/>
          </p:nvPr>
        </p:nvSpPr>
        <p:spPr>
          <a:xfrm>
            <a:off x="1889760" y="2133600"/>
            <a:ext cx="9614852" cy="3777622"/>
          </a:xfrm>
        </p:spPr>
        <p:txBody>
          <a:bodyPr>
            <a:normAutofit fontScale="92500" lnSpcReduction="20000"/>
          </a:bodyPr>
          <a:lstStyle/>
          <a:p>
            <a:pPr marL="0" indent="0">
              <a:buNone/>
            </a:pPr>
            <a:r>
              <a:rPr lang="es-ES" dirty="0" smtClean="0"/>
              <a:t>Cuestionamiento de las políticas de conciliación:</a:t>
            </a:r>
          </a:p>
          <a:p>
            <a:pPr algn="just"/>
            <a:r>
              <a:rPr lang="es-ES" dirty="0" smtClean="0"/>
              <a:t>Se trata de políticas más orientadas a las mujeres que a los hombres, pese a los cambios que se van dando en los permisos de paternidad. </a:t>
            </a:r>
          </a:p>
          <a:p>
            <a:pPr algn="just"/>
            <a:r>
              <a:rPr lang="es-ES" dirty="0" smtClean="0"/>
              <a:t>Solo tratan de resolver problemas de corresponsabilidad individual, cuando se trata también de corresponsabilidad institucional.</a:t>
            </a:r>
            <a:endParaRPr lang="es-ES" dirty="0"/>
          </a:p>
          <a:p>
            <a:pPr algn="just"/>
            <a:r>
              <a:rPr lang="es-ES" dirty="0" smtClean="0"/>
              <a:t>Ocultan o </a:t>
            </a:r>
            <a:r>
              <a:rPr lang="es-ES" dirty="0" err="1" smtClean="0"/>
              <a:t>invisibilizan</a:t>
            </a:r>
            <a:r>
              <a:rPr lang="es-ES" dirty="0" smtClean="0"/>
              <a:t> la división </a:t>
            </a:r>
            <a:r>
              <a:rPr lang="es-ES" dirty="0" err="1" smtClean="0"/>
              <a:t>generizada</a:t>
            </a:r>
            <a:r>
              <a:rPr lang="es-ES" dirty="0" smtClean="0"/>
              <a:t> del trabajo al interior del hogar y la familia.</a:t>
            </a:r>
          </a:p>
          <a:p>
            <a:pPr algn="just"/>
            <a:r>
              <a:rPr lang="es-ES" dirty="0" smtClean="0"/>
              <a:t>No cuestionan la centralidad del tiempo de trabajo remunerado a la hora de organizar socialmente la vida cotidiana  de las personas, los cuidados y las empresas.</a:t>
            </a:r>
          </a:p>
          <a:p>
            <a:pPr algn="just"/>
            <a:r>
              <a:rPr lang="es-ES" dirty="0" smtClean="0"/>
              <a:t>La conciliación solo trata de hacer frente a tiempos excepcionales: maternidad, paternidad, enfermedad, cuidados de personas dependientes, etc.</a:t>
            </a:r>
          </a:p>
          <a:p>
            <a:pPr algn="just"/>
            <a:r>
              <a:rPr lang="es-ES" dirty="0" smtClean="0"/>
              <a:t>La conciliación no cuestiona la lógica del sistema económico capitalista, la organización de los tiempos, espacios y tareas en las que sigue predominando la división público/privado, hombre/mujer, producción/reproducción.</a:t>
            </a:r>
          </a:p>
          <a:p>
            <a:endParaRPr lang="es-ES" dirty="0" smtClean="0"/>
          </a:p>
          <a:p>
            <a:endParaRPr lang="es-ES" dirty="0"/>
          </a:p>
        </p:txBody>
      </p:sp>
    </p:spTree>
    <p:extLst>
      <p:ext uri="{BB962C8B-B14F-4D97-AF65-F5344CB8AC3E}">
        <p14:creationId xmlns:p14="http://schemas.microsoft.com/office/powerpoint/2010/main" val="864556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3873" y="624110"/>
            <a:ext cx="9480740" cy="1280890"/>
          </a:xfrm>
        </p:spPr>
        <p:txBody>
          <a:bodyPr>
            <a:normAutofit/>
          </a:bodyPr>
          <a:lstStyle/>
          <a:p>
            <a:r>
              <a:rPr lang="es-ES" b="1" dirty="0"/>
              <a:t>¿Políticas de conciliación o </a:t>
            </a:r>
            <a:r>
              <a:rPr lang="es-ES" b="1" dirty="0" smtClean="0"/>
              <a:t>un nuevo contrato social?</a:t>
            </a:r>
            <a:endParaRPr lang="es-ES" dirty="0"/>
          </a:p>
        </p:txBody>
      </p:sp>
      <p:sp>
        <p:nvSpPr>
          <p:cNvPr id="3" name="Marcador de contenido 2"/>
          <p:cNvSpPr>
            <a:spLocks noGrp="1"/>
          </p:cNvSpPr>
          <p:nvPr>
            <p:ph idx="1"/>
          </p:nvPr>
        </p:nvSpPr>
        <p:spPr>
          <a:xfrm>
            <a:off x="2157984" y="2133600"/>
            <a:ext cx="9346628" cy="3777622"/>
          </a:xfrm>
        </p:spPr>
        <p:txBody>
          <a:bodyPr>
            <a:normAutofit fontScale="92500" lnSpcReduction="20000"/>
          </a:bodyPr>
          <a:lstStyle/>
          <a:p>
            <a:pPr marL="0" indent="0">
              <a:buNone/>
            </a:pPr>
            <a:r>
              <a:rPr lang="es-ES" dirty="0" smtClean="0"/>
              <a:t>Por un nuevo contrato social o economía de los cuidados:</a:t>
            </a:r>
          </a:p>
          <a:p>
            <a:pPr algn="just"/>
            <a:r>
              <a:rPr lang="es-ES" dirty="0" smtClean="0"/>
              <a:t>Reconocimiento de los cuidados como un aspecto central de nuestro sistema económico y nuestra organización social, que afecta no solo a hombres y mujeres implicados en una relación de pareja y familiar sino al colectivo masculino, a las empresas, a los gobiernos. </a:t>
            </a:r>
          </a:p>
          <a:p>
            <a:pPr algn="just"/>
            <a:r>
              <a:rPr lang="es-ES" dirty="0" smtClean="0"/>
              <a:t>Desprivatizar y politizar los cuidados: situar el bienestar de las personas en el centro de la acción política y colectiva.</a:t>
            </a:r>
          </a:p>
          <a:p>
            <a:pPr algn="just"/>
            <a:r>
              <a:rPr lang="es-ES" dirty="0" smtClean="0"/>
              <a:t>Considerar al trabajo doméstico y de cuidados no remunerado como trabajo e incluirlo en los análisis económicos, rompiendo la lógica capitalista que solo reconoce como trabajo al que es remunerado, identificando empleo y trabajo.</a:t>
            </a:r>
          </a:p>
          <a:p>
            <a:pPr algn="just"/>
            <a:r>
              <a:rPr lang="es-ES" dirty="0" smtClean="0"/>
              <a:t>La economía del cuidado como una apuesta hacia una economía diferente que permitiera incluir en su análisis el cuidado no como expresión de una necesidad concreta sino como un parámetro de satisfacción del bienestar y el desarrollo humanos.</a:t>
            </a:r>
          </a:p>
          <a:p>
            <a:pPr algn="just"/>
            <a:endParaRPr lang="es-ES" dirty="0" smtClean="0"/>
          </a:p>
          <a:p>
            <a:endParaRPr lang="es-ES" dirty="0"/>
          </a:p>
        </p:txBody>
      </p:sp>
    </p:spTree>
    <p:extLst>
      <p:ext uri="{BB962C8B-B14F-4D97-AF65-F5344CB8AC3E}">
        <p14:creationId xmlns:p14="http://schemas.microsoft.com/office/powerpoint/2010/main" val="1174996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p:txBody>
          <a:bodyPr/>
          <a:lstStyle/>
          <a:p>
            <a:pPr marL="0" indent="0">
              <a:buNone/>
            </a:pPr>
            <a:r>
              <a:rPr lang="es-ES" b="1" dirty="0" smtClean="0"/>
              <a:t>						</a:t>
            </a:r>
          </a:p>
          <a:p>
            <a:pPr marL="0" indent="0">
              <a:buNone/>
            </a:pPr>
            <a:endParaRPr lang="es-ES" b="1" dirty="0"/>
          </a:p>
          <a:p>
            <a:pPr marL="0" indent="0">
              <a:buNone/>
            </a:pPr>
            <a:endParaRPr lang="es-ES" b="1" dirty="0"/>
          </a:p>
          <a:p>
            <a:pPr marL="0" indent="0">
              <a:buNone/>
            </a:pPr>
            <a:r>
              <a:rPr lang="es-ES" b="1" dirty="0" smtClean="0"/>
              <a:t>		</a:t>
            </a:r>
            <a:r>
              <a:rPr lang="es-ES" sz="4000" b="1" dirty="0" smtClean="0"/>
              <a:t>¡¡¡¡ MUCHAS GRACIAS !!!!</a:t>
            </a:r>
            <a:endParaRPr lang="es-ES" sz="4000" b="1" dirty="0"/>
          </a:p>
        </p:txBody>
      </p:sp>
    </p:spTree>
    <p:extLst>
      <p:ext uri="{BB962C8B-B14F-4D97-AF65-F5344CB8AC3E}">
        <p14:creationId xmlns:p14="http://schemas.microsoft.com/office/powerpoint/2010/main" val="934651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endParaRPr lang="es-ES" sz="1800" dirty="0"/>
          </a:p>
        </p:txBody>
      </p:sp>
      <p:sp>
        <p:nvSpPr>
          <p:cNvPr id="3" name="Marcador de contenido 2"/>
          <p:cNvSpPr>
            <a:spLocks noGrp="1"/>
          </p:cNvSpPr>
          <p:nvPr>
            <p:ph idx="1"/>
          </p:nvPr>
        </p:nvSpPr>
        <p:spPr>
          <a:xfrm>
            <a:off x="2589212" y="1048512"/>
            <a:ext cx="8915400" cy="4862710"/>
          </a:xfrm>
        </p:spPr>
        <p:txBody>
          <a:bodyPr/>
          <a:lstStyle/>
          <a:p>
            <a:pPr marL="0" indent="0" algn="just">
              <a:buNone/>
            </a:pPr>
            <a:r>
              <a:rPr lang="es-ES" sz="2800" dirty="0" smtClean="0"/>
              <a:t>“ [.…] el </a:t>
            </a:r>
            <a:r>
              <a:rPr lang="es-ES" sz="2800" dirty="0"/>
              <a:t>problema del empleo femenino no suele estar relacionado con el techo de cristal, tal como tratan de anunciar algunas voces mediáticas, como con un </a:t>
            </a:r>
            <a:r>
              <a:rPr lang="es-ES" sz="2800" b="1" dirty="0"/>
              <a:t>suelo pegajoso </a:t>
            </a:r>
            <a:r>
              <a:rPr lang="es-ES" sz="2800" dirty="0"/>
              <a:t>que atrapa a las cada vez más numerosas empleadas </a:t>
            </a:r>
            <a:r>
              <a:rPr lang="es-ES" sz="2800" dirty="0" smtClean="0"/>
              <a:t>precarias”</a:t>
            </a:r>
          </a:p>
          <a:p>
            <a:pPr marL="0" indent="0">
              <a:buNone/>
            </a:pPr>
            <a:endParaRPr lang="es-ES" dirty="0" smtClean="0"/>
          </a:p>
          <a:p>
            <a:pPr marL="0" indent="0">
              <a:buNone/>
            </a:pPr>
            <a:r>
              <a:rPr lang="es-ES" dirty="0" smtClean="0"/>
              <a:t>Cita de Teresa </a:t>
            </a:r>
            <a:r>
              <a:rPr lang="es-ES" dirty="0" err="1" smtClean="0"/>
              <a:t>Torns</a:t>
            </a:r>
            <a:r>
              <a:rPr lang="es-ES" dirty="0" smtClean="0"/>
              <a:t> (2013) “La precariedad laboral en España ¿es cosa de mujeres?”, en Benjamín </a:t>
            </a:r>
            <a:r>
              <a:rPr lang="es-ES" dirty="0" err="1" smtClean="0"/>
              <a:t>Tejerina</a:t>
            </a:r>
            <a:r>
              <a:rPr lang="es-ES" dirty="0"/>
              <a:t> </a:t>
            </a:r>
            <a:r>
              <a:rPr lang="es-ES" dirty="0" smtClean="0"/>
              <a:t>y otros. (eds.) </a:t>
            </a:r>
            <a:r>
              <a:rPr lang="es-ES" i="1" dirty="0" smtClean="0"/>
              <a:t>Crisis y precariedad vital</a:t>
            </a:r>
            <a:r>
              <a:rPr lang="es-ES" dirty="0" smtClean="0"/>
              <a:t>.</a:t>
            </a:r>
            <a:endParaRPr lang="es-ES" dirty="0"/>
          </a:p>
        </p:txBody>
      </p:sp>
    </p:spTree>
    <p:extLst>
      <p:ext uri="{BB962C8B-B14F-4D97-AF65-F5344CB8AC3E}">
        <p14:creationId xmlns:p14="http://schemas.microsoft.com/office/powerpoint/2010/main" val="108317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087267" cy="1280890"/>
          </a:xfrm>
        </p:spPr>
        <p:txBody>
          <a:bodyPr>
            <a:normAutofit/>
          </a:bodyPr>
          <a:lstStyle/>
          <a:p>
            <a:pPr algn="ctr"/>
            <a:r>
              <a:rPr lang="es-ES" sz="1800" dirty="0"/>
              <a:t/>
            </a:r>
            <a:br>
              <a:rPr lang="es-ES" sz="1800" dirty="0"/>
            </a:br>
            <a:r>
              <a:rPr lang="es-ES" sz="3200" b="1" dirty="0" smtClean="0"/>
              <a:t>¿ Suelo pegajoso?</a:t>
            </a:r>
            <a:endParaRPr lang="es-ES" sz="3200" b="1" dirty="0"/>
          </a:p>
        </p:txBody>
      </p:sp>
      <p:sp>
        <p:nvSpPr>
          <p:cNvPr id="3" name="Marcador de contenido 2"/>
          <p:cNvSpPr>
            <a:spLocks noGrp="1"/>
          </p:cNvSpPr>
          <p:nvPr>
            <p:ph idx="1"/>
          </p:nvPr>
        </p:nvSpPr>
        <p:spPr/>
        <p:txBody>
          <a:bodyPr/>
          <a:lstStyle/>
          <a:p>
            <a:pPr algn="just"/>
            <a:r>
              <a:rPr lang="es-ES" dirty="0" smtClean="0"/>
              <a:t>Se refiere a los trabajos de reproducción, domésticos y de cuidados no remunerados a las que tradicionalmente se ha relegado a las mujeres.</a:t>
            </a:r>
          </a:p>
          <a:p>
            <a:pPr algn="just"/>
            <a:r>
              <a:rPr lang="es-ES" dirty="0" smtClean="0"/>
              <a:t>Ese “espacio natural” asignado a las mujeres desde supuestos androcéntricos y patriarcales en connivencia con el capitalismo, para quien las mujeres siempre han sido “la variable de ajuste”.</a:t>
            </a:r>
          </a:p>
          <a:p>
            <a:pPr algn="just"/>
            <a:r>
              <a:rPr lang="es-ES" dirty="0" smtClean="0"/>
              <a:t>Este concepto está relacionado con el famoso equilibrio/conciliación de trabajo en y fuera de casa, tan complicado de mantener para las mujeres.</a:t>
            </a:r>
          </a:p>
          <a:p>
            <a:pPr algn="just"/>
            <a:r>
              <a:rPr lang="es-ES" dirty="0" smtClean="0"/>
              <a:t>No se puede analizar el trabajo formalizado por un lado y el trabajo no remunerado por otro, ambos forman parte del mismo orden social.</a:t>
            </a:r>
            <a:endParaRPr lang="es-ES" dirty="0"/>
          </a:p>
        </p:txBody>
      </p:sp>
    </p:spTree>
    <p:extLst>
      <p:ext uri="{BB962C8B-B14F-4D97-AF65-F5344CB8AC3E}">
        <p14:creationId xmlns:p14="http://schemas.microsoft.com/office/powerpoint/2010/main" val="202648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802354"/>
          </a:xfrm>
        </p:spPr>
        <p:txBody>
          <a:bodyPr>
            <a:normAutofit/>
          </a:bodyPr>
          <a:lstStyle/>
          <a:p>
            <a:r>
              <a:rPr lang="es-ES" sz="3200" b="1" dirty="0" smtClean="0"/>
              <a:t>			¿ </a:t>
            </a:r>
            <a:r>
              <a:rPr lang="es-ES" sz="3200" b="1" dirty="0"/>
              <a:t>Suelo pegajoso?</a:t>
            </a:r>
            <a:endParaRPr lang="es-ES" sz="3200" dirty="0"/>
          </a:p>
        </p:txBody>
      </p:sp>
      <p:sp>
        <p:nvSpPr>
          <p:cNvPr id="3" name="Marcador de contenido 2"/>
          <p:cNvSpPr>
            <a:spLocks noGrp="1"/>
          </p:cNvSpPr>
          <p:nvPr>
            <p:ph idx="1"/>
          </p:nvPr>
        </p:nvSpPr>
        <p:spPr>
          <a:xfrm>
            <a:off x="2589212" y="1901952"/>
            <a:ext cx="8915400" cy="4009270"/>
          </a:xfrm>
        </p:spPr>
        <p:txBody>
          <a:bodyPr/>
          <a:lstStyle/>
          <a:p>
            <a:pPr algn="just"/>
            <a:r>
              <a:rPr lang="es-ES" dirty="0" smtClean="0"/>
              <a:t>La expresión se hace eco de los factores que describen la baja calidad del empleo femenino, así como el mayor índice de rotación laboral que afecta a las peor situadas.</a:t>
            </a:r>
          </a:p>
          <a:p>
            <a:pPr algn="just"/>
            <a:r>
              <a:rPr lang="es-ES" dirty="0" smtClean="0"/>
              <a:t>Mujeres que protagonizan el tiempo parcial y la temporalidad y suelen concentrarse en sectores de actividad y ocupaciones vinculadas a tareas de limpieza y cuidados y atenciones personales. Empleos donde se dan las peores condiciones laborales y los más bajos salarios y en los que el techo de cristal no suele constituir dificultad alguna.</a:t>
            </a:r>
            <a:endParaRPr lang="es-ES" dirty="0"/>
          </a:p>
        </p:txBody>
      </p:sp>
    </p:spTree>
    <p:extLst>
      <p:ext uri="{BB962C8B-B14F-4D97-AF65-F5344CB8AC3E}">
        <p14:creationId xmlns:p14="http://schemas.microsoft.com/office/powerpoint/2010/main" val="2702971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ES" sz="3200" b="1" dirty="0" smtClean="0"/>
              <a:t>Desigualdades de género en el mercado de trabajo: calidad de empleo y condiciones laborales</a:t>
            </a:r>
            <a:endParaRPr lang="es-ES" sz="3200" b="1" dirty="0"/>
          </a:p>
        </p:txBody>
      </p:sp>
      <p:sp>
        <p:nvSpPr>
          <p:cNvPr id="3" name="Marcador de contenido 2"/>
          <p:cNvSpPr>
            <a:spLocks noGrp="1"/>
          </p:cNvSpPr>
          <p:nvPr>
            <p:ph idx="1"/>
          </p:nvPr>
        </p:nvSpPr>
        <p:spPr/>
        <p:txBody>
          <a:bodyPr/>
          <a:lstStyle/>
          <a:p>
            <a:pPr marL="0" indent="0" algn="just">
              <a:buNone/>
            </a:pPr>
            <a:r>
              <a:rPr lang="es-ES" dirty="0" smtClean="0"/>
              <a:t>Las mujeres en España siguen presentando menores tasas de actividad y de empleo y mayores tasas de </a:t>
            </a:r>
            <a:r>
              <a:rPr lang="es-ES" dirty="0" smtClean="0"/>
              <a:t>desempleo que los hombres:</a:t>
            </a:r>
            <a:endParaRPr lang="es-ES" dirty="0" smtClean="0"/>
          </a:p>
          <a:p>
            <a:pPr algn="just"/>
            <a:r>
              <a:rPr lang="es-ES" dirty="0" smtClean="0"/>
              <a:t>En 2016 (INE), las tasas de actividad y empleo de las mujeres (53,64% y 42,17%) siguen estando por debajo de la media nacional (59,23% y 47,60%) y por debajo de las tasas de actividad y empleo de los hombres (65,13% y 53,33%). </a:t>
            </a:r>
          </a:p>
          <a:p>
            <a:pPr algn="just"/>
            <a:r>
              <a:rPr lang="es-ES" dirty="0" smtClean="0"/>
              <a:t>La tasa de paro de las mujeres (21,38%) sigue estando por encima de la media (19,63%), mientras que la de los hombres está por debajo de la media (18,12%).</a:t>
            </a:r>
          </a:p>
          <a:p>
            <a:pPr algn="just"/>
            <a:endParaRPr lang="es-ES" dirty="0"/>
          </a:p>
        </p:txBody>
      </p:sp>
    </p:spTree>
    <p:extLst>
      <p:ext uri="{BB962C8B-B14F-4D97-AF65-F5344CB8AC3E}">
        <p14:creationId xmlns:p14="http://schemas.microsoft.com/office/powerpoint/2010/main" val="2188366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just"/>
            <a:r>
              <a:rPr lang="es-ES" sz="2800" b="1" dirty="0"/>
              <a:t>Desigualdades de género en el mercado de trabajo: calidad de empleo y condiciones laborales</a:t>
            </a:r>
            <a:endParaRPr lang="es-ES" sz="2800" dirty="0"/>
          </a:p>
        </p:txBody>
      </p:sp>
      <p:sp>
        <p:nvSpPr>
          <p:cNvPr id="3" name="Marcador de contenido 2"/>
          <p:cNvSpPr>
            <a:spLocks noGrp="1"/>
          </p:cNvSpPr>
          <p:nvPr>
            <p:ph idx="1"/>
          </p:nvPr>
        </p:nvSpPr>
        <p:spPr/>
        <p:txBody>
          <a:bodyPr>
            <a:normAutofit fontScale="92500"/>
          </a:bodyPr>
          <a:lstStyle/>
          <a:p>
            <a:pPr marL="0" indent="0">
              <a:buNone/>
            </a:pPr>
            <a:r>
              <a:rPr lang="es-ES" dirty="0" smtClean="0"/>
              <a:t>La temporalidad y el trabajo a tiempo parcial son dos factores que agravan la calidad del empleo femenino y </a:t>
            </a:r>
            <a:r>
              <a:rPr lang="es-ES" dirty="0" smtClean="0"/>
              <a:t>refuerzan </a:t>
            </a:r>
            <a:r>
              <a:rPr lang="es-ES" dirty="0" smtClean="0"/>
              <a:t>las desigualdades de género: </a:t>
            </a:r>
          </a:p>
          <a:p>
            <a:pPr algn="just"/>
            <a:r>
              <a:rPr lang="es-ES" dirty="0" smtClean="0"/>
              <a:t>El </a:t>
            </a:r>
            <a:r>
              <a:rPr lang="es-ES" dirty="0" smtClean="0"/>
              <a:t>25,2% </a:t>
            </a:r>
            <a:r>
              <a:rPr lang="es-ES" dirty="0"/>
              <a:t>de mujeres con empleo tiene un trabajo por </a:t>
            </a:r>
            <a:r>
              <a:rPr lang="es-ES" dirty="0" smtClean="0"/>
              <a:t>horas. Entre </a:t>
            </a:r>
            <a:r>
              <a:rPr lang="es-ES" dirty="0"/>
              <a:t>los hombres, en cambio, este porcentaje disminuye considerablemente al quedarse en un </a:t>
            </a:r>
            <a:r>
              <a:rPr lang="es-ES" dirty="0" smtClean="0"/>
              <a:t>7,9%. Esto supone para las mujeres: 1) una concentración mayor en actividades con menor prestigio y peores condiciones laborales, relacionadas con los cuidados, la limpieza y la administración; 2) se trabaja a tiempo parcial de forma “involuntaria”, porque no encuentran trabajo a tiempo completo</a:t>
            </a:r>
            <a:r>
              <a:rPr lang="es-ES" dirty="0" smtClean="0"/>
              <a:t>.</a:t>
            </a:r>
          </a:p>
          <a:p>
            <a:pPr algn="just"/>
            <a:r>
              <a:rPr lang="es-ES" dirty="0"/>
              <a:t>La diferencia no es tan acusada en la tasa de temporalidad (25,7% frente 25,5%), pero el dato está sesgado porque la mayor temporalidad (40%) se produce en la construcción, un sector casi exclusivamente masculino. En sectores donde compiten ambos géneros (servicios, industria), la temporalidad siempre es mucho mayor entre las mujeres.</a:t>
            </a:r>
            <a:endParaRPr lang="es-ES" dirty="0"/>
          </a:p>
        </p:txBody>
      </p:sp>
    </p:spTree>
    <p:extLst>
      <p:ext uri="{BB962C8B-B14F-4D97-AF65-F5344CB8AC3E}">
        <p14:creationId xmlns:p14="http://schemas.microsoft.com/office/powerpoint/2010/main" val="2884597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just"/>
            <a:r>
              <a:rPr lang="es-ES" sz="2800" b="1" dirty="0"/>
              <a:t>Desigualdades de género en el mercado de trabajo: calidad de empleo y condiciones laborales</a:t>
            </a:r>
            <a:endParaRPr lang="es-ES" sz="2800" dirty="0"/>
          </a:p>
        </p:txBody>
      </p:sp>
      <p:sp>
        <p:nvSpPr>
          <p:cNvPr id="3" name="Marcador de contenido 2"/>
          <p:cNvSpPr>
            <a:spLocks noGrp="1"/>
          </p:cNvSpPr>
          <p:nvPr>
            <p:ph idx="1"/>
          </p:nvPr>
        </p:nvSpPr>
        <p:spPr/>
        <p:txBody>
          <a:bodyPr/>
          <a:lstStyle/>
          <a:p>
            <a:pPr algn="just"/>
            <a:r>
              <a:rPr lang="es-ES" dirty="0" smtClean="0"/>
              <a:t>Los bajos salarios, brecha salarial de género o indiscriminación indirecta,, sigue siendo uno de los factores de pr</a:t>
            </a:r>
            <a:r>
              <a:rPr lang="es-ES" dirty="0"/>
              <a:t>e</a:t>
            </a:r>
            <a:r>
              <a:rPr lang="es-ES" dirty="0" smtClean="0"/>
              <a:t>carización laboral de las mujeres. En 2015, la mitad de las mujeres asalariadas ganó menos de 1.400 euros brutos mensuales. El mayor porcentaje se encuentra en el grupo de las que cobran menos de 655 euros.</a:t>
            </a:r>
          </a:p>
          <a:p>
            <a:pPr algn="just"/>
            <a:r>
              <a:rPr lang="es-ES" dirty="0" smtClean="0"/>
              <a:t>Hecho que tiene que ver con la segregación laboral. Las mujeres se concentran mayoritariamente en los sectores de servicios peor remunerados: comercio, hostelería, limpieza, provisión de cuidados, administración pública, etc.</a:t>
            </a:r>
          </a:p>
        </p:txBody>
      </p:sp>
    </p:spTree>
    <p:extLst>
      <p:ext uri="{BB962C8B-B14F-4D97-AF65-F5344CB8AC3E}">
        <p14:creationId xmlns:p14="http://schemas.microsoft.com/office/powerpoint/2010/main" val="2640460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ES" sz="3200" b="1" dirty="0" smtClean="0"/>
              <a:t>Si a todo ello sumamos las políticas neoliberales de contención y austeridad impuestas con la excusa de la crisis:</a:t>
            </a:r>
            <a:endParaRPr lang="es-ES" sz="3200" b="1" dirty="0"/>
          </a:p>
        </p:txBody>
      </p:sp>
      <p:sp>
        <p:nvSpPr>
          <p:cNvPr id="3" name="Marcador de contenido 2"/>
          <p:cNvSpPr>
            <a:spLocks noGrp="1"/>
          </p:cNvSpPr>
          <p:nvPr>
            <p:ph idx="1"/>
          </p:nvPr>
        </p:nvSpPr>
        <p:spPr>
          <a:xfrm>
            <a:off x="2589212" y="1694688"/>
            <a:ext cx="8915400" cy="4216534"/>
          </a:xfrm>
        </p:spPr>
        <p:txBody>
          <a:bodyPr/>
          <a:lstStyle/>
          <a:p>
            <a:endParaRPr lang="es-ES" dirty="0" smtClean="0"/>
          </a:p>
          <a:p>
            <a:r>
              <a:rPr lang="es-ES" dirty="0" smtClean="0"/>
              <a:t>Reforma laboral de 2012 (RDL 3/2012)</a:t>
            </a:r>
          </a:p>
          <a:p>
            <a:r>
              <a:rPr lang="es-ES" dirty="0" smtClean="0"/>
              <a:t>Reforma sanitaria (RDL, 16/2012)</a:t>
            </a:r>
          </a:p>
          <a:p>
            <a:r>
              <a:rPr lang="es-ES" dirty="0" smtClean="0"/>
              <a:t>Reforma del sistema educativo (RDL, 14/2012). Paralización del Plan de Impulso a la Educación Infantil 0-3 (Educa3) de 2008.</a:t>
            </a:r>
          </a:p>
          <a:p>
            <a:r>
              <a:rPr lang="es-ES" dirty="0" smtClean="0"/>
              <a:t>Recortes a la Ley de Promoción de la Autonomía Personal y Atención a las personas en situación de dependencia de 2006.</a:t>
            </a:r>
          </a:p>
          <a:p>
            <a:pPr marL="0" indent="0">
              <a:buNone/>
            </a:pPr>
            <a:r>
              <a:rPr lang="es-ES" dirty="0" smtClean="0"/>
              <a:t>Entre los colectivos más perjudicados  por estos recortes, al acumular sus efectos perversos, están las mujeres, especialmente las más jóvenes y las inmigrantes. </a:t>
            </a:r>
          </a:p>
          <a:p>
            <a:endParaRPr lang="es-ES" dirty="0" smtClean="0"/>
          </a:p>
          <a:p>
            <a:endParaRPr lang="es-ES" dirty="0"/>
          </a:p>
        </p:txBody>
      </p:sp>
    </p:spTree>
    <p:extLst>
      <p:ext uri="{BB962C8B-B14F-4D97-AF65-F5344CB8AC3E}">
        <p14:creationId xmlns:p14="http://schemas.microsoft.com/office/powerpoint/2010/main" val="3936349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s-ES" sz="2800" b="1" dirty="0" smtClean="0"/>
              <a:t>Efectos de la persistencia de las desigualdades de género en el mercado </a:t>
            </a:r>
            <a:r>
              <a:rPr lang="es-ES" sz="2800" b="1" dirty="0" smtClean="0"/>
              <a:t>laboral:</a:t>
            </a:r>
            <a:endParaRPr lang="es-ES" sz="2800" b="1" dirty="0"/>
          </a:p>
        </p:txBody>
      </p:sp>
      <p:sp>
        <p:nvSpPr>
          <p:cNvPr id="3" name="Marcador de contenido 2"/>
          <p:cNvSpPr>
            <a:spLocks noGrp="1"/>
          </p:cNvSpPr>
          <p:nvPr>
            <p:ph idx="1"/>
          </p:nvPr>
        </p:nvSpPr>
        <p:spPr/>
        <p:txBody>
          <a:bodyPr/>
          <a:lstStyle/>
          <a:p>
            <a:pPr marL="0" indent="0">
              <a:buNone/>
            </a:pPr>
            <a:r>
              <a:rPr lang="es-ES" dirty="0" smtClean="0"/>
              <a:t>Disminución </a:t>
            </a:r>
            <a:r>
              <a:rPr lang="es-ES" dirty="0" smtClean="0"/>
              <a:t>de las tasas de actividad femeninas por “desánimo” y por “el coste de oportunidad</a:t>
            </a:r>
            <a:r>
              <a:rPr lang="es-ES" dirty="0" smtClean="0"/>
              <a:t>”.</a:t>
            </a:r>
          </a:p>
          <a:p>
            <a:pPr algn="just"/>
            <a:r>
              <a:rPr lang="es-ES" dirty="0" smtClean="0"/>
              <a:t>“Desánimo”: fenómeno que se refiere al número de personas en condiciones de trabajar y disponibles para ello cuyo motivo principal para no buscar empleo es que creen que no lo encontrarán. Los datos muestran que este fenómeno afecta de manera especial a las mujeres.</a:t>
            </a:r>
          </a:p>
          <a:p>
            <a:pPr algn="just"/>
            <a:r>
              <a:rPr lang="es-ES" dirty="0" smtClean="0"/>
              <a:t>“Coste de oportunidad” de salir o permanecer fuera del mercado laboral es menor para las mujeres. En el contexto de una menor valoración de los trabajos más feminizados y un desigual reparto de tareas de cuidados, resulta más eficiente que, en caso de necesidad, sean las mujeres quienes abandonen ese mercado.</a:t>
            </a:r>
          </a:p>
          <a:p>
            <a:pPr marL="0" indent="0">
              <a:buNone/>
            </a:pPr>
            <a:endParaRPr lang="es-ES" dirty="0" smtClean="0"/>
          </a:p>
        </p:txBody>
      </p:sp>
    </p:spTree>
    <p:extLst>
      <p:ext uri="{BB962C8B-B14F-4D97-AF65-F5344CB8AC3E}">
        <p14:creationId xmlns:p14="http://schemas.microsoft.com/office/powerpoint/2010/main" val="2463336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466</TotalTime>
  <Words>1748</Words>
  <Application>Microsoft Office PowerPoint</Application>
  <PresentationFormat>Panorámica</PresentationFormat>
  <Paragraphs>80</Paragraphs>
  <Slides>17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Andalus</vt:lpstr>
      <vt:lpstr>Arial</vt:lpstr>
      <vt:lpstr>Century Gothic</vt:lpstr>
      <vt:lpstr>Georgia</vt:lpstr>
      <vt:lpstr>Wingdings 3</vt:lpstr>
      <vt:lpstr>Espiral</vt:lpstr>
      <vt:lpstr>Presentación de PowerPoint</vt:lpstr>
      <vt:lpstr>Presentación de PowerPoint</vt:lpstr>
      <vt:lpstr> ¿ Suelo pegajoso?</vt:lpstr>
      <vt:lpstr>   ¿ Suelo pegajoso?</vt:lpstr>
      <vt:lpstr>Desigualdades de género en el mercado de trabajo: calidad de empleo y condiciones laborales</vt:lpstr>
      <vt:lpstr>Desigualdades de género en el mercado de trabajo: calidad de empleo y condiciones laborales</vt:lpstr>
      <vt:lpstr>Desigualdades de género en el mercado de trabajo: calidad de empleo y condiciones laborales</vt:lpstr>
      <vt:lpstr>Si a todo ello sumamos las políticas neoliberales de contención y austeridad impuestas con la excusa de la crisis:</vt:lpstr>
      <vt:lpstr>Efectos de la persistencia de las desigualdades de género en el mercado laboral:</vt:lpstr>
      <vt:lpstr>Efectos de la persistencia de las desigualdades de género en el mercado laboral:</vt:lpstr>
      <vt:lpstr>Presentación de PowerPoint</vt:lpstr>
      <vt:lpstr>¿A QUIÉN VA DESTINADA la vitrificación de óvulos?</vt:lpstr>
      <vt:lpstr>¿A QUIÉN VA DESTINADA la criopreservación de semen?  </vt:lpstr>
      <vt:lpstr>De nuevo se intenta desviar el debate social, político y económico de fondo: </vt:lpstr>
      <vt:lpstr>¿Políticas de conciliación o un nuevo contrato social?</vt:lpstr>
      <vt:lpstr>¿Políticas de conciliación o un nuevo contrato social?</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maria rivas</dc:creator>
  <cp:lastModifiedBy>ana  maria rivas</cp:lastModifiedBy>
  <cp:revision>53</cp:revision>
  <dcterms:created xsi:type="dcterms:W3CDTF">2017-06-07T09:35:33Z</dcterms:created>
  <dcterms:modified xsi:type="dcterms:W3CDTF">2017-06-09T11:47:32Z</dcterms:modified>
</cp:coreProperties>
</file>