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96" r:id="rId5"/>
    <p:sldId id="327" r:id="rId6"/>
    <p:sldId id="344" r:id="rId7"/>
    <p:sldId id="328" r:id="rId8"/>
    <p:sldId id="345" r:id="rId9"/>
    <p:sldId id="294" r:id="rId10"/>
    <p:sldId id="346" r:id="rId11"/>
    <p:sldId id="322" r:id="rId12"/>
    <p:sldId id="347" r:id="rId13"/>
    <p:sldId id="295" r:id="rId14"/>
    <p:sldId id="348" r:id="rId15"/>
    <p:sldId id="338" r:id="rId16"/>
    <p:sldId id="349" r:id="rId17"/>
    <p:sldId id="336" r:id="rId18"/>
  </p:sldIdLst>
  <p:sldSz cx="9144000" cy="6858000" type="screen4x3"/>
  <p:notesSz cx="6792913" cy="992505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0000"/>
    <a:srgbClr val="800000"/>
    <a:srgbClr val="A864A3"/>
    <a:srgbClr val="995594"/>
    <a:srgbClr val="BF8FB9"/>
    <a:srgbClr val="D4B4D0"/>
    <a:srgbClr val="660033"/>
    <a:srgbClr val="006600"/>
    <a:srgbClr val="008000"/>
    <a:srgbClr val="3399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6474" autoAdjust="0"/>
    <p:restoredTop sz="94660"/>
  </p:normalViewPr>
  <p:slideViewPr>
    <p:cSldViewPr>
      <p:cViewPr>
        <p:scale>
          <a:sx n="100" d="100"/>
          <a:sy n="100" d="100"/>
        </p:scale>
        <p:origin x="-72" y="123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5" d="100"/>
        <a:sy n="6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jpeg"/><Relationship Id="rId2" Type="http://schemas.openxmlformats.org/officeDocument/2006/relationships/image" Target="../media/image131.jpeg"/><Relationship Id="rId1" Type="http://schemas.openxmlformats.org/officeDocument/2006/relationships/image" Target="../media/image12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88111F-0DDB-4E59-934E-8BBEFDDD07FD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DF77F4A-D94E-4801-BD16-260647CCB825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  <a:latin typeface="Gill Sans MT" panose="020B0502020104020203" pitchFamily="34" charset="0"/>
            </a:rPr>
            <a:t>Ante la crisis y la extensión del fenómeno de la </a:t>
          </a:r>
          <a:r>
            <a:rPr lang="es-ES" b="1" dirty="0">
              <a:solidFill>
                <a:schemeClr val="tx1"/>
              </a:solidFill>
              <a:latin typeface="Gill Sans MT" panose="020B0502020104020203" pitchFamily="34" charset="0"/>
            </a:rPr>
            <a:t>pobreza y la exclusión </a:t>
          </a:r>
          <a:r>
            <a:rPr lang="es-ES" dirty="0">
              <a:solidFill>
                <a:schemeClr val="tx1"/>
              </a:solidFill>
              <a:latin typeface="Gill Sans MT" panose="020B0502020104020203" pitchFamily="34" charset="0"/>
            </a:rPr>
            <a:t>en Euskadi Cáritas, Peñascal, Agiantza y Sartu </a:t>
          </a:r>
          <a:r>
            <a:rPr lang="es-ES" dirty="0" err="1">
              <a:solidFill>
                <a:schemeClr val="tx1"/>
              </a:solidFill>
              <a:latin typeface="Gill Sans MT" panose="020B0502020104020203" pitchFamily="34" charset="0"/>
            </a:rPr>
            <a:t>Taldea</a:t>
          </a:r>
          <a:r>
            <a:rPr lang="es-ES" dirty="0">
              <a:solidFill>
                <a:schemeClr val="tx1"/>
              </a:solidFill>
              <a:latin typeface="Gill Sans MT" panose="020B0502020104020203" pitchFamily="34" charset="0"/>
            </a:rPr>
            <a:t> (Erroak, </a:t>
          </a:r>
          <a:r>
            <a:rPr lang="es-ES" dirty="0" err="1">
              <a:solidFill>
                <a:schemeClr val="tx1"/>
              </a:solidFill>
              <a:latin typeface="Gill Sans MT" panose="020B0502020104020203" pitchFamily="34" charset="0"/>
            </a:rPr>
            <a:t>Zabaltzen</a:t>
          </a:r>
          <a:r>
            <a:rPr lang="es-ES" dirty="0">
              <a:solidFill>
                <a:schemeClr val="tx1"/>
              </a:solidFill>
              <a:latin typeface="Gill Sans MT" panose="020B0502020104020203" pitchFamily="34" charset="0"/>
            </a:rPr>
            <a:t>, </a:t>
          </a:r>
          <a:r>
            <a:rPr lang="es-ES" dirty="0" err="1">
              <a:solidFill>
                <a:schemeClr val="tx1"/>
              </a:solidFill>
              <a:latin typeface="Gill Sans MT" panose="020B0502020104020203" pitchFamily="34" charset="0"/>
            </a:rPr>
            <a:t>Gaztaroa</a:t>
          </a:r>
          <a:r>
            <a:rPr lang="es-ES" dirty="0">
              <a:solidFill>
                <a:schemeClr val="tx1"/>
              </a:solidFill>
              <a:latin typeface="Gill Sans MT" panose="020B0502020104020203" pitchFamily="34" charset="0"/>
            </a:rPr>
            <a:t> y Sartu Araba) deciden unir sus esfuerzos en </a:t>
          </a:r>
          <a:r>
            <a:rPr lang="es-ES" b="1" dirty="0" err="1">
              <a:solidFill>
                <a:schemeClr val="tx1"/>
              </a:solidFill>
              <a:latin typeface="Gill Sans MT" panose="020B0502020104020203" pitchFamily="34" charset="0"/>
            </a:rPr>
            <a:t>Sendotu</a:t>
          </a:r>
          <a:r>
            <a:rPr lang="es-ES" b="1" dirty="0">
              <a:solidFill>
                <a:schemeClr val="tx1"/>
              </a:solidFill>
              <a:latin typeface="Gill Sans MT" panose="020B0502020104020203" pitchFamily="34" charset="0"/>
            </a:rPr>
            <a:t> </a:t>
          </a:r>
          <a:r>
            <a:rPr lang="es-ES" b="1" dirty="0" err="1">
              <a:solidFill>
                <a:schemeClr val="tx1"/>
              </a:solidFill>
              <a:latin typeface="Gill Sans MT" panose="020B0502020104020203" pitchFamily="34" charset="0"/>
            </a:rPr>
            <a:t>Aldiberean</a:t>
          </a:r>
          <a:r>
            <a:rPr lang="es-ES" b="1" dirty="0">
              <a:solidFill>
                <a:schemeClr val="tx1"/>
              </a:solidFill>
              <a:latin typeface="Gill Sans MT" panose="020B0502020104020203" pitchFamily="34" charset="0"/>
            </a:rPr>
            <a:t> </a:t>
          </a:r>
          <a:r>
            <a:rPr lang="es-ES" dirty="0">
              <a:solidFill>
                <a:schemeClr val="tx1"/>
              </a:solidFill>
              <a:latin typeface="Gill Sans MT" panose="020B0502020104020203" pitchFamily="34" charset="0"/>
            </a:rPr>
            <a:t>generando un programa de intervención a nivel de la </a:t>
          </a:r>
          <a:r>
            <a:rPr lang="es-ES" b="1" dirty="0">
              <a:solidFill>
                <a:schemeClr val="tx1"/>
              </a:solidFill>
              <a:latin typeface="Gill Sans MT" panose="020B0502020104020203" pitchFamily="34" charset="0"/>
            </a:rPr>
            <a:t>CAPV </a:t>
          </a:r>
          <a:r>
            <a:rPr lang="es-ES" dirty="0">
              <a:solidFill>
                <a:schemeClr val="tx1"/>
              </a:solidFill>
              <a:latin typeface="Gill Sans MT" panose="020B0502020104020203" pitchFamily="34" charset="0"/>
            </a:rPr>
            <a:t>para el período 2014 – 2020.</a:t>
          </a:r>
        </a:p>
      </dgm:t>
    </dgm:pt>
    <dgm:pt modelId="{C43BD266-D97A-4B5B-A865-AFEE35BA0088}" type="parTrans" cxnId="{85E78D2A-BBD5-4725-BD75-134ECB47EAB1}">
      <dgm:prSet/>
      <dgm:spPr/>
      <dgm:t>
        <a:bodyPr/>
        <a:lstStyle/>
        <a:p>
          <a:endParaRPr lang="es-ES">
            <a:solidFill>
              <a:schemeClr val="tx1"/>
            </a:solidFill>
            <a:latin typeface="Batang"/>
          </a:endParaRPr>
        </a:p>
      </dgm:t>
    </dgm:pt>
    <dgm:pt modelId="{1112EC67-E486-4319-9BCB-CE07FA165FD1}" type="sibTrans" cxnId="{85E78D2A-BBD5-4725-BD75-134ECB47EAB1}">
      <dgm:prSet/>
      <dgm:spPr/>
      <dgm:t>
        <a:bodyPr/>
        <a:lstStyle/>
        <a:p>
          <a:endParaRPr lang="es-ES">
            <a:solidFill>
              <a:schemeClr val="tx1"/>
            </a:solidFill>
            <a:latin typeface="Batang"/>
          </a:endParaRPr>
        </a:p>
      </dgm:t>
    </dgm:pt>
    <dgm:pt modelId="{21999D9D-B452-4201-A2A1-45D519E028A2}">
      <dgm:prSet phldrT="[Texto]"/>
      <dgm:spPr/>
      <dgm:t>
        <a:bodyPr/>
        <a:lstStyle/>
        <a:p>
          <a:r>
            <a:rPr lang="es-ES" b="0" dirty="0">
              <a:solidFill>
                <a:schemeClr val="tx1"/>
              </a:solidFill>
              <a:latin typeface="Gill Sans MT" panose="020B0502020104020203" pitchFamily="34" charset="0"/>
            </a:rPr>
            <a:t>Se trata de una </a:t>
          </a:r>
          <a:r>
            <a:rPr lang="es-ES" b="1" dirty="0">
              <a:solidFill>
                <a:schemeClr val="tx1"/>
              </a:solidFill>
              <a:latin typeface="Gill Sans MT" panose="020B0502020104020203" pitchFamily="34" charset="0"/>
            </a:rPr>
            <a:t>estructura de colaboración abierta de 7 entidades sociales</a:t>
          </a:r>
          <a:r>
            <a:rPr lang="es-ES" dirty="0">
              <a:solidFill>
                <a:schemeClr val="tx1"/>
              </a:solidFill>
              <a:latin typeface="Gill Sans MT" panose="020B0502020104020203" pitchFamily="34" charset="0"/>
            </a:rPr>
            <a:t> que aprovecha los recursos, el conocimiento y las posibilidades que poseen, generando </a:t>
          </a:r>
          <a:r>
            <a:rPr lang="es-ES" b="1" dirty="0">
              <a:solidFill>
                <a:schemeClr val="tx1"/>
              </a:solidFill>
              <a:latin typeface="Gill Sans MT" panose="020B0502020104020203" pitchFamily="34" charset="0"/>
            </a:rPr>
            <a:t>sinergias nuevas</a:t>
          </a:r>
          <a:r>
            <a:rPr lang="es-ES" dirty="0">
              <a:solidFill>
                <a:schemeClr val="tx1"/>
              </a:solidFill>
              <a:latin typeface="Gill Sans MT" panose="020B0502020104020203" pitchFamily="34" charset="0"/>
            </a:rPr>
            <a:t> para responder a la dinámica.</a:t>
          </a:r>
        </a:p>
      </dgm:t>
    </dgm:pt>
    <dgm:pt modelId="{9E8A4AA3-95E1-4BA4-894C-8E18EE86B514}" type="parTrans" cxnId="{E9FFD578-4786-4395-A1E6-4A11C8343745}">
      <dgm:prSet/>
      <dgm:spPr/>
      <dgm:t>
        <a:bodyPr/>
        <a:lstStyle/>
        <a:p>
          <a:endParaRPr lang="es-ES">
            <a:solidFill>
              <a:schemeClr val="tx1"/>
            </a:solidFill>
            <a:latin typeface="Batang"/>
          </a:endParaRPr>
        </a:p>
      </dgm:t>
    </dgm:pt>
    <dgm:pt modelId="{C1577CD2-CDB2-4D58-B84F-A330F784212C}" type="sibTrans" cxnId="{E9FFD578-4786-4395-A1E6-4A11C8343745}">
      <dgm:prSet/>
      <dgm:spPr/>
      <dgm:t>
        <a:bodyPr/>
        <a:lstStyle/>
        <a:p>
          <a:endParaRPr lang="es-ES">
            <a:solidFill>
              <a:schemeClr val="tx1"/>
            </a:solidFill>
            <a:latin typeface="Batang"/>
          </a:endParaRPr>
        </a:p>
      </dgm:t>
    </dgm:pt>
    <dgm:pt modelId="{60F9E5D6-7991-4C56-A75B-1CEC4F309955}">
      <dgm:prSet phldrT="[Texto]"/>
      <dgm:spPr/>
      <dgm:t>
        <a:bodyPr/>
        <a:lstStyle/>
        <a:p>
          <a:r>
            <a:rPr lang="es-ES" b="1" dirty="0">
              <a:solidFill>
                <a:schemeClr val="tx1"/>
              </a:solidFill>
              <a:latin typeface="Gill Sans MT" panose="020B0502020104020203" pitchFamily="34" charset="0"/>
            </a:rPr>
            <a:t>Multidimensional</a:t>
          </a:r>
          <a:r>
            <a:rPr lang="es-ES" dirty="0">
              <a:solidFill>
                <a:schemeClr val="tx1"/>
              </a:solidFill>
              <a:latin typeface="Gill Sans MT" panose="020B0502020104020203" pitchFamily="34" charset="0"/>
            </a:rPr>
            <a:t> de la exclusión social desarrollando propuestas integradas de intervención adaptadas las necesidades específicas de las </a:t>
          </a:r>
          <a:r>
            <a:rPr lang="es-ES" b="1" dirty="0">
              <a:solidFill>
                <a:schemeClr val="tx1"/>
              </a:solidFill>
              <a:latin typeface="Gill Sans MT" panose="020B0502020104020203" pitchFamily="34" charset="0"/>
            </a:rPr>
            <a:t>personas en situación o riesgo de exclusión.</a:t>
          </a:r>
        </a:p>
      </dgm:t>
    </dgm:pt>
    <dgm:pt modelId="{11C2DA6E-C2CD-4490-A59E-DAA669FE59B7}" type="parTrans" cxnId="{4E592029-D8A3-42CF-8055-98B694207CD3}">
      <dgm:prSet/>
      <dgm:spPr/>
      <dgm:t>
        <a:bodyPr/>
        <a:lstStyle/>
        <a:p>
          <a:endParaRPr lang="es-ES">
            <a:solidFill>
              <a:schemeClr val="tx1"/>
            </a:solidFill>
            <a:latin typeface="Batang"/>
          </a:endParaRPr>
        </a:p>
      </dgm:t>
    </dgm:pt>
    <dgm:pt modelId="{F1824C6A-8558-4C2B-B9D3-15410F429FE7}" type="sibTrans" cxnId="{4E592029-D8A3-42CF-8055-98B694207CD3}">
      <dgm:prSet/>
      <dgm:spPr/>
      <dgm:t>
        <a:bodyPr/>
        <a:lstStyle/>
        <a:p>
          <a:endParaRPr lang="es-ES">
            <a:solidFill>
              <a:schemeClr val="tx1"/>
            </a:solidFill>
            <a:latin typeface="Batang"/>
          </a:endParaRPr>
        </a:p>
      </dgm:t>
    </dgm:pt>
    <dgm:pt modelId="{583C1324-4B39-4270-8452-F24A6D694924}">
      <dgm:prSet phldrT="[Texto]"/>
      <dgm:spPr/>
      <dgm:t>
        <a:bodyPr/>
        <a:lstStyle/>
        <a:p>
          <a:r>
            <a:rPr lang="es-ES" b="1" dirty="0">
              <a:solidFill>
                <a:schemeClr val="tx1"/>
              </a:solidFill>
              <a:latin typeface="Gill Sans MT" panose="020B0502020104020203" pitchFamily="34" charset="0"/>
            </a:rPr>
            <a:t>Recursos Europeos</a:t>
          </a:r>
          <a:endParaRPr lang="es-ES" dirty="0">
            <a:solidFill>
              <a:schemeClr val="tx1"/>
            </a:solidFill>
            <a:latin typeface="Gill Sans MT" panose="020B0502020104020203" pitchFamily="34" charset="0"/>
          </a:endParaRPr>
        </a:p>
      </dgm:t>
    </dgm:pt>
    <dgm:pt modelId="{843F88CD-DAAC-4C02-A7EF-EC5ACA62F9AE}" type="parTrans" cxnId="{CA830A66-8192-47EA-AD69-CA78376B03CD}">
      <dgm:prSet/>
      <dgm:spPr/>
      <dgm:t>
        <a:bodyPr/>
        <a:lstStyle/>
        <a:p>
          <a:endParaRPr lang="es-ES">
            <a:solidFill>
              <a:schemeClr val="tx1"/>
            </a:solidFill>
            <a:latin typeface="Batang"/>
          </a:endParaRPr>
        </a:p>
      </dgm:t>
    </dgm:pt>
    <dgm:pt modelId="{D24C614B-2A9A-4864-BF36-2733C1A8CBAA}" type="sibTrans" cxnId="{CA830A66-8192-47EA-AD69-CA78376B03CD}">
      <dgm:prSet/>
      <dgm:spPr/>
      <dgm:t>
        <a:bodyPr/>
        <a:lstStyle/>
        <a:p>
          <a:endParaRPr lang="es-ES">
            <a:solidFill>
              <a:schemeClr val="tx1"/>
            </a:solidFill>
            <a:latin typeface="Batang"/>
          </a:endParaRPr>
        </a:p>
      </dgm:t>
    </dgm:pt>
    <dgm:pt modelId="{58FB826C-ACAE-4DE6-A964-5D30ED228F95}">
      <dgm:prSet/>
      <dgm:spPr/>
      <dgm:t>
        <a:bodyPr/>
        <a:lstStyle/>
        <a:p>
          <a:endParaRPr lang="es-ES" dirty="0">
            <a:solidFill>
              <a:schemeClr val="tx1"/>
            </a:solidFill>
            <a:latin typeface="Gill Sans MT" panose="020B0502020104020203" pitchFamily="34" charset="0"/>
          </a:endParaRPr>
        </a:p>
      </dgm:t>
    </dgm:pt>
    <dgm:pt modelId="{4F7F7655-4EDD-4B75-BC42-AF0B0EB80B0E}" type="parTrans" cxnId="{674BAF7B-1492-4CF6-A121-50FA09D07636}">
      <dgm:prSet/>
      <dgm:spPr/>
      <dgm:t>
        <a:bodyPr/>
        <a:lstStyle/>
        <a:p>
          <a:endParaRPr lang="es-ES">
            <a:solidFill>
              <a:schemeClr val="tx1"/>
            </a:solidFill>
            <a:latin typeface="Batang"/>
          </a:endParaRPr>
        </a:p>
      </dgm:t>
    </dgm:pt>
    <dgm:pt modelId="{369CBE6F-EFFD-49E1-BA3C-58A013ED65BC}" type="sibTrans" cxnId="{674BAF7B-1492-4CF6-A121-50FA09D07636}">
      <dgm:prSet/>
      <dgm:spPr/>
      <dgm:t>
        <a:bodyPr/>
        <a:lstStyle/>
        <a:p>
          <a:endParaRPr lang="es-ES">
            <a:solidFill>
              <a:schemeClr val="tx1"/>
            </a:solidFill>
            <a:latin typeface="Batang"/>
          </a:endParaRPr>
        </a:p>
      </dgm:t>
    </dgm:pt>
    <dgm:pt modelId="{F7BD4E8B-6928-47B2-B854-3F485C3F40D6}">
      <dgm:prSet/>
      <dgm:spPr/>
      <dgm:t>
        <a:bodyPr/>
        <a:lstStyle/>
        <a:p>
          <a:r>
            <a:rPr lang="es-ES" b="1">
              <a:solidFill>
                <a:schemeClr val="tx1"/>
              </a:solidFill>
              <a:latin typeface="Gill Sans MT" panose="020B0502020104020203" pitchFamily="34" charset="0"/>
            </a:rPr>
            <a:t>Innovación</a:t>
          </a:r>
          <a:endParaRPr lang="es-ES" b="1" dirty="0">
            <a:solidFill>
              <a:schemeClr val="tx1"/>
            </a:solidFill>
            <a:latin typeface="Gill Sans MT" panose="020B0502020104020203" pitchFamily="34" charset="0"/>
          </a:endParaRPr>
        </a:p>
      </dgm:t>
    </dgm:pt>
    <dgm:pt modelId="{E640F193-227F-4EFC-9C5C-84344B282897}" type="parTrans" cxnId="{DCB57BF2-1CC3-49D7-9222-1A77DA70194E}">
      <dgm:prSet/>
      <dgm:spPr/>
      <dgm:t>
        <a:bodyPr/>
        <a:lstStyle/>
        <a:p>
          <a:endParaRPr lang="es-ES">
            <a:solidFill>
              <a:schemeClr val="tx1"/>
            </a:solidFill>
            <a:latin typeface="Batang"/>
          </a:endParaRPr>
        </a:p>
      </dgm:t>
    </dgm:pt>
    <dgm:pt modelId="{A212D160-EE09-4FDD-8528-6E276C808BC3}" type="sibTrans" cxnId="{DCB57BF2-1CC3-49D7-9222-1A77DA70194E}">
      <dgm:prSet/>
      <dgm:spPr/>
      <dgm:t>
        <a:bodyPr/>
        <a:lstStyle/>
        <a:p>
          <a:endParaRPr lang="es-ES">
            <a:solidFill>
              <a:schemeClr val="tx1"/>
            </a:solidFill>
            <a:latin typeface="Batang"/>
          </a:endParaRPr>
        </a:p>
      </dgm:t>
    </dgm:pt>
    <dgm:pt modelId="{48C6BBF7-AFB4-4F10-B157-5380EE3C7078}">
      <dgm:prSet/>
      <dgm:spPr/>
      <dgm:t>
        <a:bodyPr/>
        <a:lstStyle/>
        <a:p>
          <a:endParaRPr lang="es-ES" b="1" dirty="0">
            <a:solidFill>
              <a:schemeClr val="tx1"/>
            </a:solidFill>
            <a:latin typeface="Gill Sans MT" panose="020B0502020104020203" pitchFamily="34" charset="0"/>
          </a:endParaRPr>
        </a:p>
      </dgm:t>
    </dgm:pt>
    <dgm:pt modelId="{100960BF-2663-48EE-820F-5A7ED5B22FE3}" type="parTrans" cxnId="{D07AE00C-16DA-40AD-B2B2-88C558697543}">
      <dgm:prSet/>
      <dgm:spPr/>
      <dgm:t>
        <a:bodyPr/>
        <a:lstStyle/>
        <a:p>
          <a:endParaRPr lang="es-ES">
            <a:solidFill>
              <a:schemeClr val="tx1"/>
            </a:solidFill>
            <a:latin typeface="Batang"/>
          </a:endParaRPr>
        </a:p>
      </dgm:t>
    </dgm:pt>
    <dgm:pt modelId="{90432645-D2F2-44C7-BCDF-E9F1F5CCC98B}" type="sibTrans" cxnId="{D07AE00C-16DA-40AD-B2B2-88C558697543}">
      <dgm:prSet/>
      <dgm:spPr/>
      <dgm:t>
        <a:bodyPr/>
        <a:lstStyle/>
        <a:p>
          <a:endParaRPr lang="es-ES">
            <a:solidFill>
              <a:schemeClr val="tx1"/>
            </a:solidFill>
            <a:latin typeface="Batang"/>
          </a:endParaRPr>
        </a:p>
      </dgm:t>
    </dgm:pt>
    <dgm:pt modelId="{30D64364-6931-44DD-AD8B-EF4500602ECB}">
      <dgm:prSet/>
      <dgm:spPr/>
      <dgm:t>
        <a:bodyPr/>
        <a:lstStyle/>
        <a:p>
          <a:r>
            <a:rPr lang="es-ES" b="1" dirty="0">
              <a:solidFill>
                <a:schemeClr val="tx1"/>
              </a:solidFill>
              <a:latin typeface="Gill Sans MT" panose="020B0502020104020203" pitchFamily="34" charset="0"/>
            </a:rPr>
            <a:t>Antecedentes: </a:t>
          </a:r>
          <a:r>
            <a:rPr lang="es-ES" dirty="0" err="1">
              <a:solidFill>
                <a:schemeClr val="tx1"/>
              </a:solidFill>
              <a:latin typeface="Gill Sans MT" panose="020B0502020104020203" pitchFamily="34" charset="0"/>
            </a:rPr>
            <a:t>Sendotu</a:t>
          </a:r>
          <a:r>
            <a:rPr lang="es-ES" dirty="0">
              <a:solidFill>
                <a:schemeClr val="tx1"/>
              </a:solidFill>
              <a:latin typeface="Gill Sans MT" panose="020B0502020104020203" pitchFamily="34" charset="0"/>
            </a:rPr>
            <a:t> 07-13, Reconocimiento Europeo, </a:t>
          </a:r>
          <a:r>
            <a:rPr lang="es-ES" dirty="0" err="1">
              <a:solidFill>
                <a:schemeClr val="tx1"/>
              </a:solidFill>
              <a:latin typeface="Gill Sans MT" panose="020B0502020104020203" pitchFamily="34" charset="0"/>
            </a:rPr>
            <a:t>Equal</a:t>
          </a:r>
          <a:r>
            <a:rPr lang="es-ES" dirty="0">
              <a:solidFill>
                <a:schemeClr val="tx1"/>
              </a:solidFill>
              <a:latin typeface="Gill Sans MT" panose="020B0502020104020203" pitchFamily="34" charset="0"/>
            </a:rPr>
            <a:t>, </a:t>
          </a:r>
          <a:r>
            <a:rPr lang="es-ES" dirty="0" err="1">
              <a:solidFill>
                <a:schemeClr val="tx1"/>
              </a:solidFill>
              <a:latin typeface="Gill Sans MT" panose="020B0502020104020203" pitchFamily="34" charset="0"/>
            </a:rPr>
            <a:t>Horizon</a:t>
          </a:r>
          <a:r>
            <a:rPr lang="es-ES" dirty="0">
              <a:solidFill>
                <a:schemeClr val="tx1"/>
              </a:solidFill>
              <a:latin typeface="Gill Sans MT" panose="020B0502020104020203" pitchFamily="34" charset="0"/>
            </a:rPr>
            <a:t>…</a:t>
          </a:r>
        </a:p>
      </dgm:t>
    </dgm:pt>
    <dgm:pt modelId="{129558B6-30CD-4246-A766-339E2AC82AC3}" type="parTrans" cxnId="{DF2BEA73-BF92-4824-9F5E-63A4A9AFEFC8}">
      <dgm:prSet/>
      <dgm:spPr/>
      <dgm:t>
        <a:bodyPr/>
        <a:lstStyle/>
        <a:p>
          <a:endParaRPr lang="es-ES">
            <a:solidFill>
              <a:schemeClr val="tx1"/>
            </a:solidFill>
            <a:latin typeface="Batang"/>
          </a:endParaRPr>
        </a:p>
      </dgm:t>
    </dgm:pt>
    <dgm:pt modelId="{23F58C4F-719B-4879-AF3D-17754AB6D2F4}" type="sibTrans" cxnId="{DF2BEA73-BF92-4824-9F5E-63A4A9AFEFC8}">
      <dgm:prSet/>
      <dgm:spPr/>
      <dgm:t>
        <a:bodyPr/>
        <a:lstStyle/>
        <a:p>
          <a:endParaRPr lang="es-ES">
            <a:solidFill>
              <a:schemeClr val="tx1"/>
            </a:solidFill>
            <a:latin typeface="Batang"/>
          </a:endParaRPr>
        </a:p>
      </dgm:t>
    </dgm:pt>
    <dgm:pt modelId="{03A89633-EA7D-4E99-9AA0-BAC6223B5244}" type="pres">
      <dgm:prSet presAssocID="{CA88111F-0DDB-4E59-934E-8BBEFDDD07F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B4A9DAF-3EAA-4C46-89F6-D4014735F372}" type="pres">
      <dgm:prSet presAssocID="{0DF77F4A-D94E-4801-BD16-260647CCB825}" presName="comp" presStyleCnt="0"/>
      <dgm:spPr/>
    </dgm:pt>
    <dgm:pt modelId="{E36E3963-6EEC-4FB0-965B-0014C7614237}" type="pres">
      <dgm:prSet presAssocID="{0DF77F4A-D94E-4801-BD16-260647CCB825}" presName="box" presStyleLbl="node1" presStyleIdx="0" presStyleCnt="3"/>
      <dgm:spPr/>
      <dgm:t>
        <a:bodyPr/>
        <a:lstStyle/>
        <a:p>
          <a:endParaRPr lang="es-ES"/>
        </a:p>
      </dgm:t>
    </dgm:pt>
    <dgm:pt modelId="{7DF5061E-30D7-4EFF-ACAD-BB4C6911CFAA}" type="pres">
      <dgm:prSet presAssocID="{0DF77F4A-D94E-4801-BD16-260647CCB825}" presName="img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1000" r="-31000"/>
          </a:stretch>
        </a:blipFill>
      </dgm:spPr>
    </dgm:pt>
    <dgm:pt modelId="{3B26C86C-E7F3-454F-A9CE-198BEC23851F}" type="pres">
      <dgm:prSet presAssocID="{0DF77F4A-D94E-4801-BD16-260647CCB825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30B55A1-93A0-4116-8EBC-06F709417731}" type="pres">
      <dgm:prSet presAssocID="{1112EC67-E486-4319-9BCB-CE07FA165FD1}" presName="spacer" presStyleCnt="0"/>
      <dgm:spPr/>
    </dgm:pt>
    <dgm:pt modelId="{72436052-D213-4930-AF0A-CCDF2FE6F35A}" type="pres">
      <dgm:prSet presAssocID="{21999D9D-B452-4201-A2A1-45D519E028A2}" presName="comp" presStyleCnt="0"/>
      <dgm:spPr/>
    </dgm:pt>
    <dgm:pt modelId="{17BFE0A0-3EB2-49AD-ADCB-793D1CBE8ACF}" type="pres">
      <dgm:prSet presAssocID="{21999D9D-B452-4201-A2A1-45D519E028A2}" presName="box" presStyleLbl="node1" presStyleIdx="1" presStyleCnt="3"/>
      <dgm:spPr/>
      <dgm:t>
        <a:bodyPr/>
        <a:lstStyle/>
        <a:p>
          <a:endParaRPr lang="es-ES"/>
        </a:p>
      </dgm:t>
    </dgm:pt>
    <dgm:pt modelId="{0C667EA6-93F4-46FB-A179-0EBD9E25B151}" type="pres">
      <dgm:prSet presAssocID="{21999D9D-B452-4201-A2A1-45D519E028A2}" presName="img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1000" r="-31000"/>
          </a:stretch>
        </a:blipFill>
      </dgm:spPr>
    </dgm:pt>
    <dgm:pt modelId="{F2F44891-58BC-4F22-9841-B334BF32B04A}" type="pres">
      <dgm:prSet presAssocID="{21999D9D-B452-4201-A2A1-45D519E028A2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8374658-68DA-4A98-B7BF-7155836D99BE}" type="pres">
      <dgm:prSet presAssocID="{C1577CD2-CDB2-4D58-B84F-A330F784212C}" presName="spacer" presStyleCnt="0"/>
      <dgm:spPr/>
    </dgm:pt>
    <dgm:pt modelId="{E7F809B1-9575-4691-A1C9-30E7FD2BB35E}" type="pres">
      <dgm:prSet presAssocID="{60F9E5D6-7991-4C56-A75B-1CEC4F309955}" presName="comp" presStyleCnt="0"/>
      <dgm:spPr/>
    </dgm:pt>
    <dgm:pt modelId="{2DDF9FCF-317B-4930-B834-7FE6A0380556}" type="pres">
      <dgm:prSet presAssocID="{60F9E5D6-7991-4C56-A75B-1CEC4F309955}" presName="box" presStyleLbl="node1" presStyleIdx="2" presStyleCnt="3"/>
      <dgm:spPr/>
      <dgm:t>
        <a:bodyPr/>
        <a:lstStyle/>
        <a:p>
          <a:endParaRPr lang="es-ES"/>
        </a:p>
      </dgm:t>
    </dgm:pt>
    <dgm:pt modelId="{FC27D6BB-62C5-405C-BAFF-2E1AF49EF38D}" type="pres">
      <dgm:prSet presAssocID="{60F9E5D6-7991-4C56-A75B-1CEC4F309955}" presName="img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1000" b="-21000"/>
          </a:stretch>
        </a:blipFill>
      </dgm:spPr>
    </dgm:pt>
    <dgm:pt modelId="{1D5A08AF-99AA-44AC-AFF8-D57562279093}" type="pres">
      <dgm:prSet presAssocID="{60F9E5D6-7991-4C56-A75B-1CEC4F309955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31A6CCD-BB13-428B-B8DF-B23A86F30E30}" type="presOf" srcId="{60F9E5D6-7991-4C56-A75B-1CEC4F309955}" destId="{2DDF9FCF-317B-4930-B834-7FE6A0380556}" srcOrd="0" destOrd="0" presId="urn:microsoft.com/office/officeart/2005/8/layout/vList4#1"/>
    <dgm:cxn modelId="{2BE3319B-71BB-40C0-9253-52AC39A1CC51}" type="presOf" srcId="{0DF77F4A-D94E-4801-BD16-260647CCB825}" destId="{E36E3963-6EEC-4FB0-965B-0014C7614237}" srcOrd="0" destOrd="0" presId="urn:microsoft.com/office/officeart/2005/8/layout/vList4#1"/>
    <dgm:cxn modelId="{DCB57BF2-1CC3-49D7-9222-1A77DA70194E}" srcId="{60F9E5D6-7991-4C56-A75B-1CEC4F309955}" destId="{F7BD4E8B-6928-47B2-B854-3F485C3F40D6}" srcOrd="2" destOrd="0" parTransId="{E640F193-227F-4EFC-9C5C-84344B282897}" sibTransId="{A212D160-EE09-4FDD-8528-6E276C808BC3}"/>
    <dgm:cxn modelId="{CA830A66-8192-47EA-AD69-CA78376B03CD}" srcId="{60F9E5D6-7991-4C56-A75B-1CEC4F309955}" destId="{583C1324-4B39-4270-8452-F24A6D694924}" srcOrd="0" destOrd="0" parTransId="{843F88CD-DAAC-4C02-A7EF-EC5ACA62F9AE}" sibTransId="{D24C614B-2A9A-4864-BF36-2733C1A8CBAA}"/>
    <dgm:cxn modelId="{B2B8A053-859B-4956-AAB0-332E49A33FDA}" type="presOf" srcId="{58FB826C-ACAE-4DE6-A964-5D30ED228F95}" destId="{1D5A08AF-99AA-44AC-AFF8-D57562279093}" srcOrd="1" destOrd="2" presId="urn:microsoft.com/office/officeart/2005/8/layout/vList4#1"/>
    <dgm:cxn modelId="{4E592029-D8A3-42CF-8055-98B694207CD3}" srcId="{CA88111F-0DDB-4E59-934E-8BBEFDDD07FD}" destId="{60F9E5D6-7991-4C56-A75B-1CEC4F309955}" srcOrd="2" destOrd="0" parTransId="{11C2DA6E-C2CD-4490-A59E-DAA669FE59B7}" sibTransId="{F1824C6A-8558-4C2B-B9D3-15410F429FE7}"/>
    <dgm:cxn modelId="{2A8885C4-9608-4264-AA4A-8E00E4AB2EBA}" type="presOf" srcId="{60F9E5D6-7991-4C56-A75B-1CEC4F309955}" destId="{1D5A08AF-99AA-44AC-AFF8-D57562279093}" srcOrd="1" destOrd="0" presId="urn:microsoft.com/office/officeart/2005/8/layout/vList4#1"/>
    <dgm:cxn modelId="{032CAF0B-2DE7-4DE2-AD30-EF5FB7BAB65D}" type="presOf" srcId="{583C1324-4B39-4270-8452-F24A6D694924}" destId="{1D5A08AF-99AA-44AC-AFF8-D57562279093}" srcOrd="1" destOrd="1" presId="urn:microsoft.com/office/officeart/2005/8/layout/vList4#1"/>
    <dgm:cxn modelId="{E9033F9D-F066-4D2B-BA91-2B5AB123B2E6}" type="presOf" srcId="{30D64364-6931-44DD-AD8B-EF4500602ECB}" destId="{2DDF9FCF-317B-4930-B834-7FE6A0380556}" srcOrd="0" destOrd="5" presId="urn:microsoft.com/office/officeart/2005/8/layout/vList4#1"/>
    <dgm:cxn modelId="{550CC1F4-ABA6-4AFF-8B37-CC991641B314}" type="presOf" srcId="{21999D9D-B452-4201-A2A1-45D519E028A2}" destId="{17BFE0A0-3EB2-49AD-ADCB-793D1CBE8ACF}" srcOrd="0" destOrd="0" presId="urn:microsoft.com/office/officeart/2005/8/layout/vList4#1"/>
    <dgm:cxn modelId="{037E7B7F-2206-4B62-BA79-DDFC1032A450}" type="presOf" srcId="{48C6BBF7-AFB4-4F10-B157-5380EE3C7078}" destId="{1D5A08AF-99AA-44AC-AFF8-D57562279093}" srcOrd="1" destOrd="4" presId="urn:microsoft.com/office/officeart/2005/8/layout/vList4#1"/>
    <dgm:cxn modelId="{92ABAA03-B888-4873-9150-2FA58E60259A}" type="presOf" srcId="{21999D9D-B452-4201-A2A1-45D519E028A2}" destId="{F2F44891-58BC-4F22-9841-B334BF32B04A}" srcOrd="1" destOrd="0" presId="urn:microsoft.com/office/officeart/2005/8/layout/vList4#1"/>
    <dgm:cxn modelId="{D07AE00C-16DA-40AD-B2B2-88C558697543}" srcId="{60F9E5D6-7991-4C56-A75B-1CEC4F309955}" destId="{48C6BBF7-AFB4-4F10-B157-5380EE3C7078}" srcOrd="3" destOrd="0" parTransId="{100960BF-2663-48EE-820F-5A7ED5B22FE3}" sibTransId="{90432645-D2F2-44C7-BCDF-E9F1F5CCC98B}"/>
    <dgm:cxn modelId="{0B15192C-D7BD-4727-AA3D-B62738E6991D}" type="presOf" srcId="{30D64364-6931-44DD-AD8B-EF4500602ECB}" destId="{1D5A08AF-99AA-44AC-AFF8-D57562279093}" srcOrd="1" destOrd="5" presId="urn:microsoft.com/office/officeart/2005/8/layout/vList4#1"/>
    <dgm:cxn modelId="{6DFD737C-C8B0-447C-B912-B8B8758F39AD}" type="presOf" srcId="{F7BD4E8B-6928-47B2-B854-3F485C3F40D6}" destId="{2DDF9FCF-317B-4930-B834-7FE6A0380556}" srcOrd="0" destOrd="3" presId="urn:microsoft.com/office/officeart/2005/8/layout/vList4#1"/>
    <dgm:cxn modelId="{04C88DF5-1DFF-4FA2-A992-BAE1CB71EB1A}" type="presOf" srcId="{0DF77F4A-D94E-4801-BD16-260647CCB825}" destId="{3B26C86C-E7F3-454F-A9CE-198BEC23851F}" srcOrd="1" destOrd="0" presId="urn:microsoft.com/office/officeart/2005/8/layout/vList4#1"/>
    <dgm:cxn modelId="{85E78D2A-BBD5-4725-BD75-134ECB47EAB1}" srcId="{CA88111F-0DDB-4E59-934E-8BBEFDDD07FD}" destId="{0DF77F4A-D94E-4801-BD16-260647CCB825}" srcOrd="0" destOrd="0" parTransId="{C43BD266-D97A-4B5B-A865-AFEE35BA0088}" sibTransId="{1112EC67-E486-4319-9BCB-CE07FA165FD1}"/>
    <dgm:cxn modelId="{E9FFD578-4786-4395-A1E6-4A11C8343745}" srcId="{CA88111F-0DDB-4E59-934E-8BBEFDDD07FD}" destId="{21999D9D-B452-4201-A2A1-45D519E028A2}" srcOrd="1" destOrd="0" parTransId="{9E8A4AA3-95E1-4BA4-894C-8E18EE86B514}" sibTransId="{C1577CD2-CDB2-4D58-B84F-A330F784212C}"/>
    <dgm:cxn modelId="{F7F7E340-BC69-4384-A7FA-8FB257D2C972}" type="presOf" srcId="{48C6BBF7-AFB4-4F10-B157-5380EE3C7078}" destId="{2DDF9FCF-317B-4930-B834-7FE6A0380556}" srcOrd="0" destOrd="4" presId="urn:microsoft.com/office/officeart/2005/8/layout/vList4#1"/>
    <dgm:cxn modelId="{DF2BEA73-BF92-4824-9F5E-63A4A9AFEFC8}" srcId="{60F9E5D6-7991-4C56-A75B-1CEC4F309955}" destId="{30D64364-6931-44DD-AD8B-EF4500602ECB}" srcOrd="4" destOrd="0" parTransId="{129558B6-30CD-4246-A766-339E2AC82AC3}" sibTransId="{23F58C4F-719B-4879-AF3D-17754AB6D2F4}"/>
    <dgm:cxn modelId="{1D5BF147-DDE2-4718-8D0F-3506459242B1}" type="presOf" srcId="{583C1324-4B39-4270-8452-F24A6D694924}" destId="{2DDF9FCF-317B-4930-B834-7FE6A0380556}" srcOrd="0" destOrd="1" presId="urn:microsoft.com/office/officeart/2005/8/layout/vList4#1"/>
    <dgm:cxn modelId="{674BAF7B-1492-4CF6-A121-50FA09D07636}" srcId="{60F9E5D6-7991-4C56-A75B-1CEC4F309955}" destId="{58FB826C-ACAE-4DE6-A964-5D30ED228F95}" srcOrd="1" destOrd="0" parTransId="{4F7F7655-4EDD-4B75-BC42-AF0B0EB80B0E}" sibTransId="{369CBE6F-EFFD-49E1-BA3C-58A013ED65BC}"/>
    <dgm:cxn modelId="{E8E35D26-C896-474A-B898-1A5196270F19}" type="presOf" srcId="{58FB826C-ACAE-4DE6-A964-5D30ED228F95}" destId="{2DDF9FCF-317B-4930-B834-7FE6A0380556}" srcOrd="0" destOrd="2" presId="urn:microsoft.com/office/officeart/2005/8/layout/vList4#1"/>
    <dgm:cxn modelId="{3F9A7F98-3747-4221-847D-2ACEE7A2C7C9}" type="presOf" srcId="{CA88111F-0DDB-4E59-934E-8BBEFDDD07FD}" destId="{03A89633-EA7D-4E99-9AA0-BAC6223B5244}" srcOrd="0" destOrd="0" presId="urn:microsoft.com/office/officeart/2005/8/layout/vList4#1"/>
    <dgm:cxn modelId="{705E5C68-FA45-4E8B-AF4E-8550B0D5A9C4}" type="presOf" srcId="{F7BD4E8B-6928-47B2-B854-3F485C3F40D6}" destId="{1D5A08AF-99AA-44AC-AFF8-D57562279093}" srcOrd="1" destOrd="3" presId="urn:microsoft.com/office/officeart/2005/8/layout/vList4#1"/>
    <dgm:cxn modelId="{DB8F2F26-BD48-41F4-AD5E-44E1422710F1}" type="presParOf" srcId="{03A89633-EA7D-4E99-9AA0-BAC6223B5244}" destId="{9B4A9DAF-3EAA-4C46-89F6-D4014735F372}" srcOrd="0" destOrd="0" presId="urn:microsoft.com/office/officeart/2005/8/layout/vList4#1"/>
    <dgm:cxn modelId="{58FE5951-BF19-4F68-94E8-15FE8B74A3E4}" type="presParOf" srcId="{9B4A9DAF-3EAA-4C46-89F6-D4014735F372}" destId="{E36E3963-6EEC-4FB0-965B-0014C7614237}" srcOrd="0" destOrd="0" presId="urn:microsoft.com/office/officeart/2005/8/layout/vList4#1"/>
    <dgm:cxn modelId="{8DC89447-D41D-4DB5-A0BC-40B9E99CFE88}" type="presParOf" srcId="{9B4A9DAF-3EAA-4C46-89F6-D4014735F372}" destId="{7DF5061E-30D7-4EFF-ACAD-BB4C6911CFAA}" srcOrd="1" destOrd="0" presId="urn:microsoft.com/office/officeart/2005/8/layout/vList4#1"/>
    <dgm:cxn modelId="{19D35D23-DB2B-4174-9767-788AAFAFB439}" type="presParOf" srcId="{9B4A9DAF-3EAA-4C46-89F6-D4014735F372}" destId="{3B26C86C-E7F3-454F-A9CE-198BEC23851F}" srcOrd="2" destOrd="0" presId="urn:microsoft.com/office/officeart/2005/8/layout/vList4#1"/>
    <dgm:cxn modelId="{C54B5A6C-7C07-4A31-8434-17C545066323}" type="presParOf" srcId="{03A89633-EA7D-4E99-9AA0-BAC6223B5244}" destId="{630B55A1-93A0-4116-8EBC-06F709417731}" srcOrd="1" destOrd="0" presId="urn:microsoft.com/office/officeart/2005/8/layout/vList4#1"/>
    <dgm:cxn modelId="{80467687-346D-459A-A7E8-479336AC0C74}" type="presParOf" srcId="{03A89633-EA7D-4E99-9AA0-BAC6223B5244}" destId="{72436052-D213-4930-AF0A-CCDF2FE6F35A}" srcOrd="2" destOrd="0" presId="urn:microsoft.com/office/officeart/2005/8/layout/vList4#1"/>
    <dgm:cxn modelId="{4CC244B4-3E15-49E5-BA6E-6C8EF7ABC753}" type="presParOf" srcId="{72436052-D213-4930-AF0A-CCDF2FE6F35A}" destId="{17BFE0A0-3EB2-49AD-ADCB-793D1CBE8ACF}" srcOrd="0" destOrd="0" presId="urn:microsoft.com/office/officeart/2005/8/layout/vList4#1"/>
    <dgm:cxn modelId="{A93D7203-9D6C-4036-8BF2-2D749FAB548A}" type="presParOf" srcId="{72436052-D213-4930-AF0A-CCDF2FE6F35A}" destId="{0C667EA6-93F4-46FB-A179-0EBD9E25B151}" srcOrd="1" destOrd="0" presId="urn:microsoft.com/office/officeart/2005/8/layout/vList4#1"/>
    <dgm:cxn modelId="{1A444D30-9D84-41F3-A37B-FE8E8703F6E3}" type="presParOf" srcId="{72436052-D213-4930-AF0A-CCDF2FE6F35A}" destId="{F2F44891-58BC-4F22-9841-B334BF32B04A}" srcOrd="2" destOrd="0" presId="urn:microsoft.com/office/officeart/2005/8/layout/vList4#1"/>
    <dgm:cxn modelId="{BC38D3A6-CC9A-4498-BA64-F8296F55FDCE}" type="presParOf" srcId="{03A89633-EA7D-4E99-9AA0-BAC6223B5244}" destId="{28374658-68DA-4A98-B7BF-7155836D99BE}" srcOrd="3" destOrd="0" presId="urn:microsoft.com/office/officeart/2005/8/layout/vList4#1"/>
    <dgm:cxn modelId="{3CEF3B97-5302-4DEE-8921-7D4F79DDEAA2}" type="presParOf" srcId="{03A89633-EA7D-4E99-9AA0-BAC6223B5244}" destId="{E7F809B1-9575-4691-A1C9-30E7FD2BB35E}" srcOrd="4" destOrd="0" presId="urn:microsoft.com/office/officeart/2005/8/layout/vList4#1"/>
    <dgm:cxn modelId="{B05C54FA-D221-4BBC-A58F-7D64721C55CB}" type="presParOf" srcId="{E7F809B1-9575-4691-A1C9-30E7FD2BB35E}" destId="{2DDF9FCF-317B-4930-B834-7FE6A0380556}" srcOrd="0" destOrd="0" presId="urn:microsoft.com/office/officeart/2005/8/layout/vList4#1"/>
    <dgm:cxn modelId="{05CC54F2-F2F4-4F51-9D65-B8161A78A1BD}" type="presParOf" srcId="{E7F809B1-9575-4691-A1C9-30E7FD2BB35E}" destId="{FC27D6BB-62C5-405C-BAFF-2E1AF49EF38D}" srcOrd="1" destOrd="0" presId="urn:microsoft.com/office/officeart/2005/8/layout/vList4#1"/>
    <dgm:cxn modelId="{B051DEE8-853B-45CC-A0B9-0CEF0C5CCD83}" type="presParOf" srcId="{E7F809B1-9575-4691-A1C9-30E7FD2BB35E}" destId="{1D5A08AF-99AA-44AC-AFF8-D57562279093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6E3963-6EEC-4FB0-965B-0014C7614237}">
      <dsp:nvSpPr>
        <dsp:cNvPr id="0" name=""/>
        <dsp:cNvSpPr/>
      </dsp:nvSpPr>
      <dsp:spPr>
        <a:xfrm>
          <a:off x="0" y="0"/>
          <a:ext cx="8856984" cy="18842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>
              <a:solidFill>
                <a:schemeClr val="tx1"/>
              </a:solidFill>
              <a:latin typeface="Gill Sans MT" panose="020B0502020104020203" pitchFamily="34" charset="0"/>
            </a:rPr>
            <a:t>Ante la crisis y la extensión del fenómeno de la </a:t>
          </a:r>
          <a:r>
            <a:rPr lang="es-ES" sz="1700" b="1" kern="1200" dirty="0">
              <a:solidFill>
                <a:schemeClr val="tx1"/>
              </a:solidFill>
              <a:latin typeface="Gill Sans MT" panose="020B0502020104020203" pitchFamily="34" charset="0"/>
            </a:rPr>
            <a:t>pobreza y la exclusión </a:t>
          </a:r>
          <a:r>
            <a:rPr lang="es-ES" sz="1700" kern="1200" dirty="0">
              <a:solidFill>
                <a:schemeClr val="tx1"/>
              </a:solidFill>
              <a:latin typeface="Gill Sans MT" panose="020B0502020104020203" pitchFamily="34" charset="0"/>
            </a:rPr>
            <a:t>en Euskadi Cáritas, Peñascal, Agiantza y Sartu </a:t>
          </a:r>
          <a:r>
            <a:rPr lang="es-ES" sz="1700" kern="1200" dirty="0" err="1">
              <a:solidFill>
                <a:schemeClr val="tx1"/>
              </a:solidFill>
              <a:latin typeface="Gill Sans MT" panose="020B0502020104020203" pitchFamily="34" charset="0"/>
            </a:rPr>
            <a:t>Taldea</a:t>
          </a:r>
          <a:r>
            <a:rPr lang="es-ES" sz="1700" kern="1200" dirty="0">
              <a:solidFill>
                <a:schemeClr val="tx1"/>
              </a:solidFill>
              <a:latin typeface="Gill Sans MT" panose="020B0502020104020203" pitchFamily="34" charset="0"/>
            </a:rPr>
            <a:t> (Erroak, </a:t>
          </a:r>
          <a:r>
            <a:rPr lang="es-ES" sz="1700" kern="1200" dirty="0" err="1">
              <a:solidFill>
                <a:schemeClr val="tx1"/>
              </a:solidFill>
              <a:latin typeface="Gill Sans MT" panose="020B0502020104020203" pitchFamily="34" charset="0"/>
            </a:rPr>
            <a:t>Zabaltzen</a:t>
          </a:r>
          <a:r>
            <a:rPr lang="es-ES" sz="1700" kern="1200" dirty="0">
              <a:solidFill>
                <a:schemeClr val="tx1"/>
              </a:solidFill>
              <a:latin typeface="Gill Sans MT" panose="020B0502020104020203" pitchFamily="34" charset="0"/>
            </a:rPr>
            <a:t>, </a:t>
          </a:r>
          <a:r>
            <a:rPr lang="es-ES" sz="1700" kern="1200" dirty="0" err="1">
              <a:solidFill>
                <a:schemeClr val="tx1"/>
              </a:solidFill>
              <a:latin typeface="Gill Sans MT" panose="020B0502020104020203" pitchFamily="34" charset="0"/>
            </a:rPr>
            <a:t>Gaztaroa</a:t>
          </a:r>
          <a:r>
            <a:rPr lang="es-ES" sz="1700" kern="1200" dirty="0">
              <a:solidFill>
                <a:schemeClr val="tx1"/>
              </a:solidFill>
              <a:latin typeface="Gill Sans MT" panose="020B0502020104020203" pitchFamily="34" charset="0"/>
            </a:rPr>
            <a:t> y Sartu Araba) deciden unir sus esfuerzos en </a:t>
          </a:r>
          <a:r>
            <a:rPr lang="es-ES" sz="1700" b="1" kern="1200" dirty="0" err="1">
              <a:solidFill>
                <a:schemeClr val="tx1"/>
              </a:solidFill>
              <a:latin typeface="Gill Sans MT" panose="020B0502020104020203" pitchFamily="34" charset="0"/>
            </a:rPr>
            <a:t>Sendotu</a:t>
          </a:r>
          <a:r>
            <a:rPr lang="es-ES" sz="1700" b="1" kern="1200" dirty="0">
              <a:solidFill>
                <a:schemeClr val="tx1"/>
              </a:solidFill>
              <a:latin typeface="Gill Sans MT" panose="020B0502020104020203" pitchFamily="34" charset="0"/>
            </a:rPr>
            <a:t> </a:t>
          </a:r>
          <a:r>
            <a:rPr lang="es-ES" sz="1700" b="1" kern="1200" dirty="0" err="1">
              <a:solidFill>
                <a:schemeClr val="tx1"/>
              </a:solidFill>
              <a:latin typeface="Gill Sans MT" panose="020B0502020104020203" pitchFamily="34" charset="0"/>
            </a:rPr>
            <a:t>Aldiberean</a:t>
          </a:r>
          <a:r>
            <a:rPr lang="es-ES" sz="1700" b="1" kern="1200" dirty="0">
              <a:solidFill>
                <a:schemeClr val="tx1"/>
              </a:solidFill>
              <a:latin typeface="Gill Sans MT" panose="020B0502020104020203" pitchFamily="34" charset="0"/>
            </a:rPr>
            <a:t> </a:t>
          </a:r>
          <a:r>
            <a:rPr lang="es-ES" sz="1700" kern="1200" dirty="0">
              <a:solidFill>
                <a:schemeClr val="tx1"/>
              </a:solidFill>
              <a:latin typeface="Gill Sans MT" panose="020B0502020104020203" pitchFamily="34" charset="0"/>
            </a:rPr>
            <a:t>generando un programa de intervención a nivel de la </a:t>
          </a:r>
          <a:r>
            <a:rPr lang="es-ES" sz="1700" b="1" kern="1200" dirty="0">
              <a:solidFill>
                <a:schemeClr val="tx1"/>
              </a:solidFill>
              <a:latin typeface="Gill Sans MT" panose="020B0502020104020203" pitchFamily="34" charset="0"/>
            </a:rPr>
            <a:t>CAPV </a:t>
          </a:r>
          <a:r>
            <a:rPr lang="es-ES" sz="1700" kern="1200" dirty="0">
              <a:solidFill>
                <a:schemeClr val="tx1"/>
              </a:solidFill>
              <a:latin typeface="Gill Sans MT" panose="020B0502020104020203" pitchFamily="34" charset="0"/>
            </a:rPr>
            <a:t>para el período 2014 – 2020.</a:t>
          </a:r>
        </a:p>
      </dsp:txBody>
      <dsp:txXfrm>
        <a:off x="1959817" y="0"/>
        <a:ext cx="6897166" cy="1884209"/>
      </dsp:txXfrm>
    </dsp:sp>
    <dsp:sp modelId="{7DF5061E-30D7-4EFF-ACAD-BB4C6911CFAA}">
      <dsp:nvSpPr>
        <dsp:cNvPr id="0" name=""/>
        <dsp:cNvSpPr/>
      </dsp:nvSpPr>
      <dsp:spPr>
        <a:xfrm>
          <a:off x="188420" y="188420"/>
          <a:ext cx="1771396" cy="150736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BFE0A0-3EB2-49AD-ADCB-793D1CBE8ACF}">
      <dsp:nvSpPr>
        <dsp:cNvPr id="0" name=""/>
        <dsp:cNvSpPr/>
      </dsp:nvSpPr>
      <dsp:spPr>
        <a:xfrm>
          <a:off x="0" y="2072630"/>
          <a:ext cx="8856984" cy="18842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0" kern="1200" dirty="0">
              <a:solidFill>
                <a:schemeClr val="tx1"/>
              </a:solidFill>
              <a:latin typeface="Gill Sans MT" panose="020B0502020104020203" pitchFamily="34" charset="0"/>
            </a:rPr>
            <a:t>Se trata de una </a:t>
          </a:r>
          <a:r>
            <a:rPr lang="es-ES" sz="1700" b="1" kern="1200" dirty="0">
              <a:solidFill>
                <a:schemeClr val="tx1"/>
              </a:solidFill>
              <a:latin typeface="Gill Sans MT" panose="020B0502020104020203" pitchFamily="34" charset="0"/>
            </a:rPr>
            <a:t>estructura de colaboración abierta de 7 entidades sociales</a:t>
          </a:r>
          <a:r>
            <a:rPr lang="es-ES" sz="1700" kern="1200" dirty="0">
              <a:solidFill>
                <a:schemeClr val="tx1"/>
              </a:solidFill>
              <a:latin typeface="Gill Sans MT" panose="020B0502020104020203" pitchFamily="34" charset="0"/>
            </a:rPr>
            <a:t> que aprovecha los recursos, el conocimiento y las posibilidades que poseen, generando </a:t>
          </a:r>
          <a:r>
            <a:rPr lang="es-ES" sz="1700" b="1" kern="1200" dirty="0">
              <a:solidFill>
                <a:schemeClr val="tx1"/>
              </a:solidFill>
              <a:latin typeface="Gill Sans MT" panose="020B0502020104020203" pitchFamily="34" charset="0"/>
            </a:rPr>
            <a:t>sinergias nuevas</a:t>
          </a:r>
          <a:r>
            <a:rPr lang="es-ES" sz="1700" kern="1200" dirty="0">
              <a:solidFill>
                <a:schemeClr val="tx1"/>
              </a:solidFill>
              <a:latin typeface="Gill Sans MT" panose="020B0502020104020203" pitchFamily="34" charset="0"/>
            </a:rPr>
            <a:t> para responder a la dinámica.</a:t>
          </a:r>
        </a:p>
      </dsp:txBody>
      <dsp:txXfrm>
        <a:off x="1959817" y="2072630"/>
        <a:ext cx="6897166" cy="1884209"/>
      </dsp:txXfrm>
    </dsp:sp>
    <dsp:sp modelId="{0C667EA6-93F4-46FB-A179-0EBD9E25B151}">
      <dsp:nvSpPr>
        <dsp:cNvPr id="0" name=""/>
        <dsp:cNvSpPr/>
      </dsp:nvSpPr>
      <dsp:spPr>
        <a:xfrm>
          <a:off x="188420" y="2261051"/>
          <a:ext cx="1771396" cy="150736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DF9FCF-317B-4930-B834-7FE6A0380556}">
      <dsp:nvSpPr>
        <dsp:cNvPr id="0" name=""/>
        <dsp:cNvSpPr/>
      </dsp:nvSpPr>
      <dsp:spPr>
        <a:xfrm>
          <a:off x="0" y="4145261"/>
          <a:ext cx="8856984" cy="18842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>
              <a:solidFill>
                <a:schemeClr val="tx1"/>
              </a:solidFill>
              <a:latin typeface="Gill Sans MT" panose="020B0502020104020203" pitchFamily="34" charset="0"/>
            </a:rPr>
            <a:t>Multidimensional</a:t>
          </a:r>
          <a:r>
            <a:rPr lang="es-ES" sz="1700" kern="1200" dirty="0">
              <a:solidFill>
                <a:schemeClr val="tx1"/>
              </a:solidFill>
              <a:latin typeface="Gill Sans MT" panose="020B0502020104020203" pitchFamily="34" charset="0"/>
            </a:rPr>
            <a:t> de la exclusión social desarrollando propuestas integradas de intervención adaptadas las necesidades específicas de las </a:t>
          </a:r>
          <a:r>
            <a:rPr lang="es-ES" sz="1700" b="1" kern="1200" dirty="0">
              <a:solidFill>
                <a:schemeClr val="tx1"/>
              </a:solidFill>
              <a:latin typeface="Gill Sans MT" panose="020B0502020104020203" pitchFamily="34" charset="0"/>
            </a:rPr>
            <a:t>personas en situación o riesgo de exclusión.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b="1" kern="1200" dirty="0">
              <a:solidFill>
                <a:schemeClr val="tx1"/>
              </a:solidFill>
              <a:latin typeface="Gill Sans MT" panose="020B0502020104020203" pitchFamily="34" charset="0"/>
            </a:rPr>
            <a:t>Recursos Europeos</a:t>
          </a:r>
          <a:endParaRPr lang="es-ES" sz="1300" kern="1200" dirty="0">
            <a:solidFill>
              <a:schemeClr val="tx1"/>
            </a:solidFill>
            <a:latin typeface="Gill Sans MT" panose="020B05020201040202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300" kern="1200" dirty="0">
            <a:solidFill>
              <a:schemeClr val="tx1"/>
            </a:solidFill>
            <a:latin typeface="Gill Sans MT" panose="020B05020201040202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b="1" kern="1200">
              <a:solidFill>
                <a:schemeClr val="tx1"/>
              </a:solidFill>
              <a:latin typeface="Gill Sans MT" panose="020B0502020104020203" pitchFamily="34" charset="0"/>
            </a:rPr>
            <a:t>Innovación</a:t>
          </a:r>
          <a:endParaRPr lang="es-ES" sz="1300" b="1" kern="1200" dirty="0">
            <a:solidFill>
              <a:schemeClr val="tx1"/>
            </a:solidFill>
            <a:latin typeface="Gill Sans MT" panose="020B05020201040202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300" b="1" kern="1200" dirty="0">
            <a:solidFill>
              <a:schemeClr val="tx1"/>
            </a:solidFill>
            <a:latin typeface="Gill Sans MT" panose="020B05020201040202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b="1" kern="1200" dirty="0">
              <a:solidFill>
                <a:schemeClr val="tx1"/>
              </a:solidFill>
              <a:latin typeface="Gill Sans MT" panose="020B0502020104020203" pitchFamily="34" charset="0"/>
            </a:rPr>
            <a:t>Antecedentes: </a:t>
          </a:r>
          <a:r>
            <a:rPr lang="es-ES" sz="1300" kern="1200" dirty="0" err="1">
              <a:solidFill>
                <a:schemeClr val="tx1"/>
              </a:solidFill>
              <a:latin typeface="Gill Sans MT" panose="020B0502020104020203" pitchFamily="34" charset="0"/>
            </a:rPr>
            <a:t>Sendotu</a:t>
          </a:r>
          <a:r>
            <a:rPr lang="es-ES" sz="1300" kern="1200" dirty="0">
              <a:solidFill>
                <a:schemeClr val="tx1"/>
              </a:solidFill>
              <a:latin typeface="Gill Sans MT" panose="020B0502020104020203" pitchFamily="34" charset="0"/>
            </a:rPr>
            <a:t> 07-13, Reconocimiento Europeo, </a:t>
          </a:r>
          <a:r>
            <a:rPr lang="es-ES" sz="1300" kern="1200" dirty="0" err="1">
              <a:solidFill>
                <a:schemeClr val="tx1"/>
              </a:solidFill>
              <a:latin typeface="Gill Sans MT" panose="020B0502020104020203" pitchFamily="34" charset="0"/>
            </a:rPr>
            <a:t>Equal</a:t>
          </a:r>
          <a:r>
            <a:rPr lang="es-ES" sz="1300" kern="1200" dirty="0">
              <a:solidFill>
                <a:schemeClr val="tx1"/>
              </a:solidFill>
              <a:latin typeface="Gill Sans MT" panose="020B0502020104020203" pitchFamily="34" charset="0"/>
            </a:rPr>
            <a:t>, </a:t>
          </a:r>
          <a:r>
            <a:rPr lang="es-ES" sz="1300" kern="1200" dirty="0" err="1">
              <a:solidFill>
                <a:schemeClr val="tx1"/>
              </a:solidFill>
              <a:latin typeface="Gill Sans MT" panose="020B0502020104020203" pitchFamily="34" charset="0"/>
            </a:rPr>
            <a:t>Horizon</a:t>
          </a:r>
          <a:r>
            <a:rPr lang="es-ES" sz="1300" kern="1200" dirty="0">
              <a:solidFill>
                <a:schemeClr val="tx1"/>
              </a:solidFill>
              <a:latin typeface="Gill Sans MT" panose="020B0502020104020203" pitchFamily="34" charset="0"/>
            </a:rPr>
            <a:t>…</a:t>
          </a:r>
        </a:p>
      </dsp:txBody>
      <dsp:txXfrm>
        <a:off x="1959817" y="4145261"/>
        <a:ext cx="6897166" cy="1884209"/>
      </dsp:txXfrm>
    </dsp:sp>
    <dsp:sp modelId="{FC27D6BB-62C5-405C-BAFF-2E1AF49EF38D}">
      <dsp:nvSpPr>
        <dsp:cNvPr id="0" name=""/>
        <dsp:cNvSpPr/>
      </dsp:nvSpPr>
      <dsp:spPr>
        <a:xfrm>
          <a:off x="188420" y="4333682"/>
          <a:ext cx="1771396" cy="150736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="" xmlns:a16="http://schemas.microsoft.com/office/drawing/2014/main" id="{26933A79-EDFF-4225-A1BE-008CBF31D7E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336" cy="496809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E1F5668C-0C9A-44D3-99E8-88A366FAA4D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6991" y="0"/>
            <a:ext cx="2944336" cy="496809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r">
              <a:defRPr sz="1200"/>
            </a:lvl1pPr>
          </a:lstStyle>
          <a:p>
            <a:fld id="{20EFC0F2-1630-459B-A229-C4B395894A37}" type="datetimeFigureOut">
              <a:rPr lang="es-ES" smtClean="0"/>
              <a:pPr/>
              <a:t>12/06/2017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A26B67AE-FE00-4599-A3AF-859F19E394C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241"/>
            <a:ext cx="2944336" cy="496809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3816366E-F5AF-441B-AB9B-AC3F0AFABAB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6991" y="9428241"/>
            <a:ext cx="2944336" cy="496809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r">
              <a:defRPr sz="1200"/>
            </a:lvl1pPr>
          </a:lstStyle>
          <a:p>
            <a:fld id="{EF0EDD4D-E770-4CFC-B2F7-19755674035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295241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336" cy="496809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46991" y="0"/>
            <a:ext cx="2944336" cy="496809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r">
              <a:defRPr sz="1200"/>
            </a:lvl1pPr>
          </a:lstStyle>
          <a:p>
            <a:fld id="{8080D476-6C83-49D5-8BA2-93BB3C86B360}" type="datetimeFigureOut">
              <a:rPr lang="es-ES" smtClean="0"/>
              <a:pPr/>
              <a:t>12/06/2017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41425"/>
            <a:ext cx="4465637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3" tIns="45702" rIns="91403" bIns="45702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8974" y="4776024"/>
            <a:ext cx="5434965" cy="3907800"/>
          </a:xfrm>
          <a:prstGeom prst="rect">
            <a:avLst/>
          </a:prstGeom>
        </p:spPr>
        <p:txBody>
          <a:bodyPr vert="horz" lIns="91403" tIns="45702" rIns="91403" bIns="45702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241"/>
            <a:ext cx="2944336" cy="496809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46991" y="9428241"/>
            <a:ext cx="2944336" cy="496809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r">
              <a:defRPr sz="1200"/>
            </a:lvl1pPr>
          </a:lstStyle>
          <a:p>
            <a:fld id="{D406D0D9-1674-46CB-9A0C-4A4A3B85F8D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207240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Nando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6D0D9-1674-46CB-9A0C-4A4A3B85F8D9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040879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Nando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6D0D9-1674-46CB-9A0C-4A4A3B85F8D9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605552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Nando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6D0D9-1674-46CB-9A0C-4A4A3B85F8D9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253247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Nando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6D0D9-1674-46CB-9A0C-4A4A3B85F8D9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631327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Nando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6D0D9-1674-46CB-9A0C-4A4A3B85F8D9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987435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Nando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6D0D9-1674-46CB-9A0C-4A4A3B85F8D9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30309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Nando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6D0D9-1674-46CB-9A0C-4A4A3B85F8D9}" type="slidenum">
              <a:rPr lang="es-ES" smtClean="0"/>
              <a:pPr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614638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9A077-693A-45EC-938F-3999D15071E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847050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475668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F513C-AE09-4538-8DA9-03FC7C8A703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40380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156176" y="4869160"/>
            <a:ext cx="2133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69BCDA-7F8E-46C6-B9E8-82323520D67D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351561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CD9C6-3DC1-4F8B-9621-E53532CDC37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394951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64118-BD5F-47F2-9106-10696B782E9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353559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79208-CD93-485D-97DB-241C42B5849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724952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C6DCB-4451-4F04-8464-E862CB54858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473618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860453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856F1-F46D-45C8-A147-A2028A3918A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53603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5E5C4-C597-4799-8EF7-31685E5482C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045182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dirty="0"/>
              <a:t>Haga clic para modificar el estilo de texto del patrón</a:t>
            </a:r>
          </a:p>
          <a:p>
            <a:pPr lvl="1"/>
            <a:r>
              <a:rPr lang="es-ES" altLang="es-ES" dirty="0"/>
              <a:t>Segundo nivel</a:t>
            </a:r>
          </a:p>
          <a:p>
            <a:pPr lvl="2"/>
            <a:r>
              <a:rPr lang="es-ES" altLang="es-ES" dirty="0"/>
              <a:t>Tercer nivel</a:t>
            </a:r>
          </a:p>
          <a:p>
            <a:pPr lvl="3"/>
            <a:r>
              <a:rPr lang="es-ES" altLang="es-ES" dirty="0"/>
              <a:t>Cuarto nivel</a:t>
            </a:r>
          </a:p>
          <a:p>
            <a:pPr lvl="4"/>
            <a:r>
              <a:rPr lang="es-ES" altLang="es-ES" dirty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84F6BBEA-4AB1-4D11-8D93-B7B8860F776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pic>
        <p:nvPicPr>
          <p:cNvPr id="8" name="Imagen 7" descr="Z:\IZASKUN UNIDAD DE PROYECTOS\PO Euskadi 15 - 20\Logos\FSE_OFICIAL PERÍODO 14-20 BILINGÜE.jpg"/>
          <p:cNvPicPr/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7771" y="6176961"/>
            <a:ext cx="1440755" cy="503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42345" y="6098110"/>
            <a:ext cx="1778896" cy="58188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2705" y="1628800"/>
            <a:ext cx="6848144" cy="1266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46490" y="117306"/>
            <a:ext cx="4180574" cy="136747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3226477"/>
            <a:ext cx="2115805" cy="82369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0312" y="3151514"/>
            <a:ext cx="1440219" cy="89935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3150405"/>
            <a:ext cx="1605012" cy="84610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9829" y="3276448"/>
            <a:ext cx="1581676" cy="72375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712DF6E1-05CC-4506-8545-2205C04BDCCE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6034339"/>
            <a:ext cx="2957944" cy="83300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DAAD5607-82AA-49FC-86A7-89CD5CB4D2D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90130" y="4221089"/>
            <a:ext cx="5953870" cy="264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45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51943434"/>
              </p:ext>
            </p:extLst>
          </p:nvPr>
        </p:nvGraphicFramePr>
        <p:xfrm>
          <a:off x="179512" y="980728"/>
          <a:ext cx="8712968" cy="4036514"/>
        </p:xfrm>
        <a:graphic>
          <a:graphicData uri="http://schemas.openxmlformats.org/drawingml/2006/table">
            <a:tbl>
              <a:tblPr firstRow="1" firstCol="1" bandRow="1"/>
              <a:tblGrid>
                <a:gridCol w="87129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442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" sz="1400" b="1" dirty="0" err="1" smtClean="0">
                          <a:solidFill>
                            <a:srgbClr val="0069D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Helburu</a:t>
                      </a:r>
                      <a:r>
                        <a:rPr lang="es-ES" sz="1400" b="1" baseline="0" dirty="0" smtClean="0">
                          <a:solidFill>
                            <a:srgbClr val="0069D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400" b="1" baseline="0" dirty="0" err="1" smtClean="0">
                          <a:solidFill>
                            <a:srgbClr val="0069D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Zehatza</a:t>
                      </a:r>
                      <a:r>
                        <a:rPr lang="es-ES" sz="1400" b="1" baseline="0" dirty="0" smtClean="0">
                          <a:solidFill>
                            <a:srgbClr val="0069D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400" b="1" dirty="0" smtClean="0">
                          <a:solidFill>
                            <a:srgbClr val="0069D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400" b="1" dirty="0">
                          <a:solidFill>
                            <a:srgbClr val="0069D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9.5.2</a:t>
                      </a:r>
                      <a:endParaRPr lang="es-ES" sz="1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13" marR="240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69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9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04033">
                <a:tc>
                  <a:txBody>
                    <a:bodyPr/>
                    <a:lstStyle/>
                    <a:p>
                      <a:pPr lvl="1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u-ES" sz="1400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Gizarteratze enpresen eta sozial eta solidario</a:t>
                      </a:r>
                      <a:r>
                        <a:rPr lang="eu-ES" sz="1400" baseline="0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enpresen</a:t>
                      </a:r>
                      <a:r>
                        <a:rPr lang="eu-ES" sz="1400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sortzea</a:t>
                      </a:r>
                      <a:r>
                        <a:rPr lang="eu-ES" sz="1400" baseline="0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eta mantentzea. Batez ere, kualifikazio gutxiko eta bazterketa egoeran dauden pertsonei zuzendutakoak eta lan aukerak sortzen diren eremuetan. </a:t>
                      </a:r>
                    </a:p>
                  </a:txBody>
                  <a:tcPr marL="24013" marR="240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9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4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04033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u-ES" sz="1400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Gizarteratze enpresetan eta sozial eta solidario</a:t>
                      </a:r>
                      <a:r>
                        <a:rPr lang="eu-ES" sz="1400" baseline="0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enpresetan</a:t>
                      </a:r>
                      <a:r>
                        <a:rPr lang="eu-ES" sz="1400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negozio-ildo berriak sortzea</a:t>
                      </a:r>
                      <a:r>
                        <a:rPr lang="eu-ES" sz="1400" baseline="0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Hau, barne dinamiken bidez eta </a:t>
                      </a:r>
                      <a:r>
                        <a:rPr lang="eu-ES" sz="1400" baseline="0" noProof="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barne-ekintzailetza</a:t>
                      </a:r>
                      <a:r>
                        <a:rPr lang="eu-ES" sz="1400" baseline="0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lagunduz, baita enplegu-hobi eta lan aukerak aztertuz. </a:t>
                      </a:r>
                      <a:endParaRPr lang="es-ES" sz="14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s-ES" sz="1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13" marR="240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04033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s-ES" sz="14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u-ES" sz="1400" noProof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Egungo gure</a:t>
                      </a:r>
                      <a:r>
                        <a:rPr lang="eu-ES" sz="1400" baseline="0" noProof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enpresetan eta beraien gizarteratze p</a:t>
                      </a:r>
                      <a:r>
                        <a:rPr lang="eu-ES" sz="1400" noProof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rozesuetan, produktuetan,</a:t>
                      </a:r>
                      <a:r>
                        <a:rPr lang="eu-ES" sz="1400" baseline="0" noProof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merkatu eta egituretan hobekuntzak sortzeko asmoz egiten diren ikerketak eta esperimentazioa. Ohiko enpresek, batzuetan, gizarteratze enpresak euren </a:t>
                      </a:r>
                      <a:r>
                        <a:rPr lang="eu-ES" sz="1400" baseline="0" noProof="0" dirty="0" err="1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GEKren</a:t>
                      </a:r>
                      <a:r>
                        <a:rPr lang="eu-ES" sz="1400" baseline="0" noProof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barnean erabiltzen dituzte zerbitzu batzuen hornitzaile bezala. </a:t>
                      </a:r>
                      <a:endParaRPr lang="es-ES" sz="1200" baseline="0" noProof="0" dirty="0" smtClean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u-ES" sz="1400" baseline="0" noProof="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13" marR="240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14325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539552" y="548313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/>
            <a:r>
              <a:rPr lang="es-ES" altLang="es-ES" sz="2400" kern="0" dirty="0">
                <a:solidFill>
                  <a:srgbClr val="A864A3"/>
                </a:solidFill>
                <a:latin typeface="Gill Sans MT" panose="020B0502020104020203" pitchFamily="34" charset="0"/>
              </a:rPr>
              <a:t>Algunas Ideas importantes en clave de innovación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269776" y="1070586"/>
            <a:ext cx="8604448" cy="469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endParaRPr lang="es-ES" altLang="es-ES" sz="1500" b="1" kern="0" dirty="0">
              <a:solidFill>
                <a:schemeClr val="hlink"/>
              </a:solidFill>
            </a:endParaRPr>
          </a:p>
          <a:p>
            <a:pPr eaLnBrk="1" hangingPunct="1"/>
            <a:r>
              <a:rPr lang="es-ES" altLang="es-ES" sz="1500" b="1" kern="0" dirty="0">
                <a:solidFill>
                  <a:srgbClr val="990000"/>
                </a:solidFill>
              </a:rPr>
              <a:t>Cooperación</a:t>
            </a:r>
            <a:r>
              <a:rPr lang="es-ES" altLang="es-ES" sz="1500" kern="0" dirty="0">
                <a:solidFill>
                  <a:srgbClr val="990000"/>
                </a:solidFill>
              </a:rPr>
              <a:t> </a:t>
            </a:r>
            <a:r>
              <a:rPr lang="es-ES" sz="1500" dirty="0"/>
              <a:t>entre el sector público y la iniciativa privada social para tratar de </a:t>
            </a:r>
            <a:r>
              <a:rPr lang="es-ES" sz="1500" b="1" dirty="0"/>
              <a:t>dar nuevas respuestas al aumento de la zona de vulnerabilidad y la cronificación de las situaciones de exclusión.</a:t>
            </a:r>
          </a:p>
          <a:p>
            <a:pPr eaLnBrk="1" hangingPunct="1"/>
            <a:endParaRPr lang="es-ES" altLang="es-ES" sz="1500" b="1" kern="0" dirty="0">
              <a:solidFill>
                <a:srgbClr val="990000"/>
              </a:solidFill>
            </a:endParaRPr>
          </a:p>
          <a:p>
            <a:pPr eaLnBrk="1" hangingPunct="1"/>
            <a:r>
              <a:rPr lang="es-ES" altLang="es-ES" sz="1500" b="1" kern="0" dirty="0">
                <a:solidFill>
                  <a:srgbClr val="990000"/>
                </a:solidFill>
              </a:rPr>
              <a:t>Es una oportunidad para la Experimentación</a:t>
            </a:r>
          </a:p>
          <a:p>
            <a:pPr eaLnBrk="1" hangingPunct="1"/>
            <a:endParaRPr lang="es-ES" altLang="es-ES" sz="1500" kern="0" dirty="0"/>
          </a:p>
          <a:p>
            <a:pPr eaLnBrk="1" hangingPunct="1"/>
            <a:r>
              <a:rPr lang="es-ES" altLang="es-ES" sz="1500" b="1" kern="0" dirty="0">
                <a:solidFill>
                  <a:srgbClr val="990000"/>
                </a:solidFill>
              </a:rPr>
              <a:t>Vamos mas allá de las Carteras de Servicios Sociales, Empleo…</a:t>
            </a:r>
          </a:p>
          <a:p>
            <a:pPr eaLnBrk="1" hangingPunct="1"/>
            <a:endParaRPr lang="es-ES" altLang="es-ES" sz="1500" kern="0" dirty="0"/>
          </a:p>
          <a:p>
            <a:pPr eaLnBrk="1" hangingPunct="1"/>
            <a:r>
              <a:rPr lang="es-ES" altLang="es-ES" sz="1500" b="1" kern="0" dirty="0">
                <a:solidFill>
                  <a:srgbClr val="990000"/>
                </a:solidFill>
              </a:rPr>
              <a:t>En </a:t>
            </a:r>
            <a:r>
              <a:rPr lang="es-ES" sz="1500" b="1" kern="0" dirty="0">
                <a:solidFill>
                  <a:srgbClr val="990000"/>
                </a:solidFill>
              </a:rPr>
              <a:t>coordinación en el territorio y </a:t>
            </a:r>
            <a:r>
              <a:rPr lang="es-ES" sz="1500" dirty="0"/>
              <a:t>con los recursos de : </a:t>
            </a:r>
            <a:r>
              <a:rPr lang="es-ES" sz="1500" b="1" dirty="0"/>
              <a:t>servicios sociales, empleo, sanidad, educación, vivienda</a:t>
            </a:r>
            <a:r>
              <a:rPr lang="es-ES" sz="1500" dirty="0"/>
              <a:t>…</a:t>
            </a:r>
          </a:p>
          <a:p>
            <a:pPr eaLnBrk="1" hangingPunct="1"/>
            <a:endParaRPr lang="es-ES" altLang="es-ES" sz="1500" kern="0" dirty="0"/>
          </a:p>
          <a:p>
            <a:pPr eaLnBrk="1" hangingPunct="1"/>
            <a:r>
              <a:rPr lang="es-ES" altLang="es-ES" sz="1500" b="1" kern="0" dirty="0">
                <a:solidFill>
                  <a:srgbClr val="990000"/>
                </a:solidFill>
              </a:rPr>
              <a:t>Enfoque centrado en la persona, no en el recurso, por tanto ITINERARIO, ACOMPAÑAMIENTO</a:t>
            </a:r>
            <a:r>
              <a:rPr lang="es-ES" altLang="es-ES" sz="1500" kern="0" dirty="0"/>
              <a:t>. </a:t>
            </a:r>
            <a:r>
              <a:rPr lang="es-ES" sz="1500" dirty="0"/>
              <a:t>El proyecto está </a:t>
            </a:r>
            <a:r>
              <a:rPr lang="es-ES" sz="1500" b="1" dirty="0"/>
              <a:t>diseñado como un todo integrado</a:t>
            </a:r>
            <a:r>
              <a:rPr lang="es-ES" sz="1500" dirty="0"/>
              <a:t> que funciona </a:t>
            </a:r>
            <a:r>
              <a:rPr lang="es-ES" sz="1500" b="1" dirty="0"/>
              <a:t>en clave de proceso</a:t>
            </a:r>
            <a:r>
              <a:rPr lang="es-ES" sz="1500" dirty="0"/>
              <a:t> para las personas que así lo requieran. L</a:t>
            </a:r>
            <a:r>
              <a:rPr lang="es-ES" sz="1500" b="1" dirty="0"/>
              <a:t>os niveles de intensidad de los apoyos prestados son variables.</a:t>
            </a:r>
            <a:endParaRPr lang="es-ES" altLang="es-ES" sz="1500" kern="0" dirty="0"/>
          </a:p>
        </p:txBody>
      </p:sp>
    </p:spTree>
    <p:extLst>
      <p:ext uri="{BB962C8B-B14F-4D97-AF65-F5344CB8AC3E}">
        <p14:creationId xmlns:p14="http://schemas.microsoft.com/office/powerpoint/2010/main" xmlns="" val="302035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71864978"/>
              </p:ext>
            </p:extLst>
          </p:nvPr>
        </p:nvGraphicFramePr>
        <p:xfrm>
          <a:off x="35496" y="2320026"/>
          <a:ext cx="9108504" cy="45947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8151">
                  <a:extLst>
                    <a:ext uri="{9D8B030D-6E8A-4147-A177-3AD203B41FA5}">
                      <a16:colId xmlns="" xmlns:a16="http://schemas.microsoft.com/office/drawing/2014/main" val="3426326594"/>
                    </a:ext>
                  </a:extLst>
                </a:gridCol>
                <a:gridCol w="7740353">
                  <a:extLst>
                    <a:ext uri="{9D8B030D-6E8A-4147-A177-3AD203B41FA5}">
                      <a16:colId xmlns="" xmlns:a16="http://schemas.microsoft.com/office/drawing/2014/main" val="3217624539"/>
                    </a:ext>
                  </a:extLst>
                </a:gridCol>
              </a:tblGrid>
              <a:tr h="3397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u-ES" sz="1050" noProof="0" dirty="0" smtClean="0">
                          <a:effectLst/>
                        </a:rPr>
                        <a:t>Gizarteratze ibilbide integrala</a:t>
                      </a:r>
                      <a:endParaRPr lang="eu-ES" sz="105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017" marR="52017" marT="0" marB="0" anchor="ctr"/>
                </a:tc>
                <a:tc>
                  <a:txBody>
                    <a:bodyPr/>
                    <a:lstStyle/>
                    <a:p>
                      <a:pPr marL="228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u-ES" sz="1050" noProof="0" dirty="0" smtClean="0">
                          <a:effectLst/>
                        </a:rPr>
                        <a:t>Aro digitalean</a:t>
                      </a:r>
                      <a:r>
                        <a:rPr lang="eu-ES" sz="1050" baseline="0" noProof="0" dirty="0" smtClean="0">
                          <a:effectLst/>
                        </a:rPr>
                        <a:t> ematen diren g</a:t>
                      </a:r>
                      <a:r>
                        <a:rPr lang="eu-ES" sz="1050" noProof="0" dirty="0" smtClean="0">
                          <a:effectLst/>
                        </a:rPr>
                        <a:t>enero</a:t>
                      </a:r>
                      <a:r>
                        <a:rPr lang="eu-ES" sz="1050" baseline="0" noProof="0" dirty="0" smtClean="0">
                          <a:effectLst/>
                        </a:rPr>
                        <a:t> desabantailak apurtzeko ekintzak.</a:t>
                      </a:r>
                      <a:r>
                        <a:rPr lang="eu-ES" sz="1050" noProof="0" dirty="0" smtClean="0">
                          <a:effectLst/>
                        </a:rPr>
                        <a:t> </a:t>
                      </a:r>
                      <a:endParaRPr lang="eu-ES" sz="105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017" marR="52017" marT="0" marB="0" anchor="ctr"/>
                </a:tc>
                <a:extLst>
                  <a:ext uri="{0D108BD9-81ED-4DB2-BD59-A6C34878D82A}">
                    <a16:rowId xmlns="" xmlns:a16="http://schemas.microsoft.com/office/drawing/2014/main" val="2697248855"/>
                  </a:ext>
                </a:extLst>
              </a:tr>
              <a:tr h="13319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u-ES" sz="1050" noProof="0" dirty="0" smtClean="0">
                          <a:effectLst/>
                        </a:rPr>
                        <a:t>Hazierako Ikasketa Tailerrak eta lan aurrekoak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u-ES" sz="1050" noProof="0" dirty="0" smtClean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u-ES" sz="1050" noProof="0" dirty="0" smtClean="0">
                          <a:effectLst/>
                        </a:rPr>
                        <a:t>Enplegurako prestakuntza</a:t>
                      </a:r>
                      <a:endParaRPr lang="eu-ES" sz="105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017" marR="52017" marT="0" marB="0" anchor="ctr"/>
                </a:tc>
                <a:tc>
                  <a:txBody>
                    <a:bodyPr/>
                    <a:lstStyle/>
                    <a:p>
                      <a:pPr marL="22860" algn="just"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285"/>
                        </a:spcAft>
                      </a:pPr>
                      <a:r>
                        <a:rPr lang="eu-ES" sz="1050" noProof="0" dirty="0" smtClean="0">
                          <a:effectLst/>
                        </a:rPr>
                        <a:t>Aukera berdintasun moduluak.</a:t>
                      </a:r>
                      <a:r>
                        <a:rPr lang="eu-ES" sz="1050" baseline="0" noProof="0" dirty="0" smtClean="0">
                          <a:effectLst/>
                        </a:rPr>
                        <a:t> Genero berdintasuna eta aukera berdintasun kontzeptuen sarrera eta Lan eta gizarte arloan aukera berdintasuna  ezagutzeke</a:t>
                      </a:r>
                      <a:endParaRPr lang="eu-ES" sz="1050" noProof="0" dirty="0" smtClean="0">
                        <a:effectLst/>
                      </a:endParaRPr>
                    </a:p>
                    <a:p>
                      <a:pPr marL="22860" algn="just"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285"/>
                        </a:spcAft>
                      </a:pPr>
                      <a:r>
                        <a:rPr lang="eu-ES" sz="1050" noProof="0" dirty="0" smtClean="0">
                          <a:effectLst/>
                        </a:rPr>
                        <a:t>Edukiak: Genero ikuspuntua: genero eginkizunak, estereotipoak</a:t>
                      </a:r>
                      <a:r>
                        <a:rPr lang="eu-ES" sz="1050" baseline="0" noProof="0" dirty="0" smtClean="0">
                          <a:effectLst/>
                        </a:rPr>
                        <a:t> eta aldez aurreiritziak. Genero diskriminazioa. Genero ikuspuntua. Genero hizkera. Ahalduntzea. Erantzunkidetasuna. Kontziliazioa. Emakumeen aukako indarkeria.   </a:t>
                      </a:r>
                      <a:r>
                        <a:rPr lang="eu-ES" sz="1050" noProof="0" dirty="0" smtClean="0">
                          <a:effectLst/>
                        </a:rPr>
                        <a:t> </a:t>
                      </a:r>
                      <a:endParaRPr lang="eu-ES" sz="105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017" marR="52017" marT="0" marB="0" anchor="ctr"/>
                </a:tc>
                <a:extLst>
                  <a:ext uri="{0D108BD9-81ED-4DB2-BD59-A6C34878D82A}">
                    <a16:rowId xmlns="" xmlns:a16="http://schemas.microsoft.com/office/drawing/2014/main" val="1385155688"/>
                  </a:ext>
                </a:extLst>
              </a:tr>
              <a:tr h="3424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u-ES" sz="1050" noProof="0" dirty="0" smtClean="0">
                          <a:effectLst/>
                        </a:rPr>
                        <a:t>Ekintzailetza</a:t>
                      </a:r>
                      <a:endParaRPr lang="eu-ES" sz="105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017" marR="52017" marT="0" marB="0" anchor="ctr"/>
                </a:tc>
                <a:tc>
                  <a:txBody>
                    <a:bodyPr/>
                    <a:lstStyle/>
                    <a:p>
                      <a:pPr marL="22860" algn="just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u-ES" sz="1050" noProof="0" dirty="0" smtClean="0">
                          <a:effectLst/>
                        </a:rPr>
                        <a:t>Emakumeen interesei eta beharrei egokitutako ekintzak.</a:t>
                      </a:r>
                      <a:r>
                        <a:rPr lang="eu-ES" sz="1050" baseline="0" noProof="0" dirty="0" smtClean="0">
                          <a:effectLst/>
                        </a:rPr>
                        <a:t> Lan merkatuaren aurrean dauden egoera eta lekua kontutan harturik, hauen hobekuntza sustatuz, batez ere ekintzaile moduan norberaren lana aurkitzen.</a:t>
                      </a:r>
                    </a:p>
                  </a:txBody>
                  <a:tcPr marL="52017" marR="52017" marT="0" marB="0" anchor="ctr"/>
                </a:tc>
                <a:extLst>
                  <a:ext uri="{0D108BD9-81ED-4DB2-BD59-A6C34878D82A}">
                    <a16:rowId xmlns="" xmlns:a16="http://schemas.microsoft.com/office/drawing/2014/main" val="3843001694"/>
                  </a:ext>
                </a:extLst>
              </a:tr>
              <a:tr h="25572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u-ES" sz="1050" noProof="0" dirty="0" smtClean="0">
                          <a:effectLst/>
                        </a:rPr>
                        <a:t>Gizarteratze enpresen sortzea eta mantentzea</a:t>
                      </a:r>
                      <a:endParaRPr lang="eu-ES" sz="105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017" marR="52017" marT="0" marB="0" anchor="ctr"/>
                </a:tc>
                <a:tc>
                  <a:txBody>
                    <a:bodyPr/>
                    <a:lstStyle/>
                    <a:p>
                      <a:pPr marL="22860" algn="just"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eu-ES" sz="1050" noProof="0" dirty="0" smtClean="0">
                          <a:effectLst/>
                        </a:rPr>
                        <a:t>Lan kontratuetan hobekuntzak, batez ere erantzunkidetasunen neurriak</a:t>
                      </a:r>
                      <a:r>
                        <a:rPr lang="eu-ES" sz="1050" baseline="0" noProof="0" dirty="0" smtClean="0">
                          <a:effectLst/>
                        </a:rPr>
                        <a:t> lagunduz. Hain zuzen, Gizarteratze enpresek erantzunkidetasun planak inplementatuta dituzte eta hau lortzeko neurriak martxan jartzen dituzte, hauetatik batzuk:</a:t>
                      </a:r>
                      <a:endParaRPr lang="eu-ES" sz="1050" noProof="0" dirty="0" smtClean="0">
                        <a:effectLst/>
                      </a:endParaRPr>
                    </a:p>
                    <a:p>
                      <a:pPr marL="22860" algn="just"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eu-ES" sz="1050" noProof="0" dirty="0" smtClean="0">
                          <a:effectLst/>
                        </a:rPr>
                        <a:t>1. Malgutasuna lan orduetan</a:t>
                      </a:r>
                      <a:r>
                        <a:rPr lang="eu-ES" sz="1050" baseline="0" noProof="0" dirty="0" smtClean="0">
                          <a:effectLst/>
                        </a:rPr>
                        <a:t> </a:t>
                      </a:r>
                      <a:endParaRPr lang="eu-ES" sz="1050" noProof="0" dirty="0" smtClean="0">
                        <a:effectLst/>
                      </a:endParaRPr>
                    </a:p>
                    <a:p>
                      <a:pPr marL="22860" algn="just"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eu-ES" sz="1050" noProof="0" dirty="0" smtClean="0">
                          <a:effectLst/>
                        </a:rPr>
                        <a:t>2. Baimendutako egunetan eta oporretan malgutasuna</a:t>
                      </a:r>
                    </a:p>
                    <a:p>
                      <a:pPr marL="22860" algn="just"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eu-ES" sz="1050" noProof="0" dirty="0" smtClean="0">
                          <a:effectLst/>
                        </a:rPr>
                        <a:t>3. Tramite administratiboak edo norberaren zereginak egiteko</a:t>
                      </a:r>
                      <a:r>
                        <a:rPr lang="eu-ES" sz="1050" baseline="0" noProof="0" dirty="0" smtClean="0">
                          <a:effectLst/>
                        </a:rPr>
                        <a:t> baimenak</a:t>
                      </a:r>
                      <a:endParaRPr lang="eu-ES" sz="1050" noProof="0" dirty="0" smtClean="0">
                        <a:effectLst/>
                      </a:endParaRPr>
                    </a:p>
                    <a:p>
                      <a:pPr marL="22860" algn="just"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eu-ES" sz="1050" noProof="0" dirty="0" smtClean="0">
                          <a:effectLst/>
                        </a:rPr>
                        <a:t>4. Oporraldiak aukeratzeko ahalbidea </a:t>
                      </a:r>
                    </a:p>
                    <a:p>
                      <a:pPr marL="22860" algn="just"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eu-ES" sz="1050" noProof="0" dirty="0" smtClean="0">
                          <a:effectLst/>
                        </a:rPr>
                        <a:t>5. Lan orduetarako toki egokia</a:t>
                      </a:r>
                    </a:p>
                    <a:p>
                      <a:pPr marL="22860" algn="just"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eu-ES" sz="1050" noProof="0" dirty="0" smtClean="0">
                          <a:effectLst/>
                        </a:rPr>
                        <a:t>6. Zereginak lanorduetara</a:t>
                      </a:r>
                      <a:r>
                        <a:rPr lang="eu-ES" sz="1050" baseline="0" noProof="0" dirty="0" smtClean="0">
                          <a:effectLst/>
                        </a:rPr>
                        <a:t> egokituz</a:t>
                      </a:r>
                      <a:endParaRPr lang="eu-ES" sz="1050" noProof="0" dirty="0" smtClean="0">
                        <a:effectLst/>
                      </a:endParaRPr>
                    </a:p>
                    <a:p>
                      <a:pPr marL="17780" indent="-8890" algn="just"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eu-ES" sz="1050" noProof="0" dirty="0" smtClean="0">
                          <a:effectLst/>
                        </a:rPr>
                        <a:t>7. Amatasun edo aitatasun baimenak legeak ezartzen duen baino</a:t>
                      </a:r>
                      <a:r>
                        <a:rPr lang="eu-ES" sz="1050" baseline="0" noProof="0" dirty="0" smtClean="0">
                          <a:effectLst/>
                        </a:rPr>
                        <a:t> luzeagoak</a:t>
                      </a:r>
                      <a:endParaRPr lang="eu-ES" sz="1050" noProof="0" dirty="0" smtClean="0">
                        <a:effectLst/>
                      </a:endParaRPr>
                    </a:p>
                  </a:txBody>
                  <a:tcPr marL="52017" marR="52017" marT="0" marB="0" anchor="ctr"/>
                </a:tc>
                <a:extLst>
                  <a:ext uri="{0D108BD9-81ED-4DB2-BD59-A6C34878D82A}">
                    <a16:rowId xmlns="" xmlns:a16="http://schemas.microsoft.com/office/drawing/2014/main" val="617604181"/>
                  </a:ext>
                </a:extLst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105815" y="20936"/>
            <a:ext cx="8787184" cy="634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tabLst>
                <a:tab pos="453390" algn="l"/>
              </a:tabLst>
            </a:pPr>
            <a:r>
              <a:rPr lang="eu-ES" sz="1600" b="1" u="sng" kern="0" dirty="0" smtClean="0">
                <a:uFill>
                  <a:solidFill>
                    <a:srgbClr val="F79646"/>
                  </a:solidFill>
                </a:uFill>
              </a:rPr>
              <a:t>EMAKUME ETA GIZONEN ARTEKO BERDINTASUNAREN ETA DISKRIMINAZIO EZAREN SUSTAPENA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70063" y="811939"/>
            <a:ext cx="7776864" cy="138499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u-ES" altLang="es-ES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Ekintza guztietan</a:t>
            </a:r>
            <a:r>
              <a:rPr kumimoji="0" lang="eu-ES" altLang="es-ES" sz="1200" b="0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kumimoji="0" lang="eu-ES" altLang="es-ES" sz="12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u-ES" altLang="es-E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Emakumeen lehentasuna, tailerretan,</a:t>
            </a:r>
            <a:r>
              <a:rPr kumimoji="0" lang="eu-ES" altLang="es-ES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prestakuntza ikastaroetan, gizarteratze enpresetan, batez ere  gizonek berezkoak dituzten sektoreetan. </a:t>
            </a:r>
            <a:endParaRPr kumimoji="0" lang="eu-ES" altLang="es-E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u-ES" altLang="es-E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Ekintzen</a:t>
            </a:r>
            <a:r>
              <a:rPr kumimoji="0" lang="eu-ES" altLang="es-ES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diseinuan bizitza b</a:t>
            </a:r>
            <a:r>
              <a:rPr lang="eu-ES" altLang="es-ES" sz="1200" b="1" baseline="0" dirty="0" smtClean="0">
                <a:ea typeface="Times New Roman" panose="02020603050405020304" pitchFamily="18" charset="0"/>
                <a:cs typeface="Arial" panose="020B0604020202020204" pitchFamily="34" charset="0"/>
              </a:rPr>
              <a:t>ateragarri</a:t>
            </a:r>
            <a:r>
              <a:rPr lang="eu-ES" altLang="es-ES" sz="12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 egiteko neurriak ezarriz: ordutegietan, iraupenean, adin txikikoen arreta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u-ES" altLang="es-E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Dokumentuetan,</a:t>
            </a:r>
            <a:r>
              <a:rPr kumimoji="0" lang="eu-ES" altLang="es-ES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sexista ez den hizkera erabiliz, </a:t>
            </a:r>
            <a:r>
              <a:rPr kumimoji="0" lang="eu-ES" altLang="es-E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Sexista diren eta genero estereotipoak</a:t>
            </a:r>
            <a:r>
              <a:rPr kumimoji="0" lang="eu-ES" altLang="es-ES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baztertzen dituzten  irudiak erabiliz</a:t>
            </a:r>
            <a:endParaRPr kumimoji="0" lang="es-ES" altLang="es-E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6837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3260"/>
            <a:ext cx="8229600" cy="634082"/>
          </a:xfrm>
        </p:spPr>
        <p:txBody>
          <a:bodyPr/>
          <a:lstStyle/>
          <a:p>
            <a:r>
              <a:rPr lang="es-ES" sz="2800" dirty="0"/>
              <a:t>RESULTADOS 2015 – 2016 ÁMBITO CAV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174875" y="15875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78680572"/>
              </p:ext>
            </p:extLst>
          </p:nvPr>
        </p:nvGraphicFramePr>
        <p:xfrm>
          <a:off x="457200" y="4149080"/>
          <a:ext cx="8229599" cy="25494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10944">
                  <a:extLst>
                    <a:ext uri="{9D8B030D-6E8A-4147-A177-3AD203B41FA5}">
                      <a16:colId xmlns="" xmlns:a16="http://schemas.microsoft.com/office/drawing/2014/main" val="1151100318"/>
                    </a:ext>
                  </a:extLst>
                </a:gridCol>
                <a:gridCol w="720079">
                  <a:extLst>
                    <a:ext uri="{9D8B030D-6E8A-4147-A177-3AD203B41FA5}">
                      <a16:colId xmlns="" xmlns:a16="http://schemas.microsoft.com/office/drawing/2014/main" val="1515983651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95411950"/>
                    </a:ext>
                  </a:extLst>
                </a:gridCol>
                <a:gridCol w="1162472">
                  <a:extLst>
                    <a:ext uri="{9D8B030D-6E8A-4147-A177-3AD203B41FA5}">
                      <a16:colId xmlns="" xmlns:a16="http://schemas.microsoft.com/office/drawing/2014/main" val="3336766234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Indicadores de resultados de las operaciones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12615695"/>
                  </a:ext>
                </a:extLst>
              </a:tr>
              <a:tr h="2198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H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M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T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592526906"/>
                  </a:ext>
                </a:extLst>
              </a:tr>
              <a:tr h="13866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0" dirty="0">
                          <a:solidFill>
                            <a:schemeClr val="tx1"/>
                          </a:solidFill>
                          <a:effectLst/>
                        </a:rPr>
                        <a:t>Participantes en situación o riesgo de exclusión social que buscan trabajo, se integran en los sistemas de educación o formación, obtienen una cualificación u obtienen un empleo, incluido por cuenta propia, tras su participación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(se computan</a:t>
                      </a:r>
                      <a:r>
                        <a:rPr lang="es-ES" sz="11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situaciones múltiples)</a:t>
                      </a:r>
                      <a:endParaRPr lang="es-ES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1379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703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2082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669255720"/>
                  </a:ext>
                </a:extLst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238603"/>
              </p:ext>
            </p:extLst>
          </p:nvPr>
        </p:nvGraphicFramePr>
        <p:xfrm>
          <a:off x="457200" y="677345"/>
          <a:ext cx="8229600" cy="3335701"/>
        </p:xfrm>
        <a:graphic>
          <a:graphicData uri="http://schemas.openxmlformats.org/drawingml/2006/table">
            <a:tbl>
              <a:tblPr/>
              <a:tblGrid>
                <a:gridCol w="5350885">
                  <a:extLst>
                    <a:ext uri="{9D8B030D-6E8A-4147-A177-3AD203B41FA5}">
                      <a16:colId xmlns="" xmlns:a16="http://schemas.microsoft.com/office/drawing/2014/main" val="4019222109"/>
                    </a:ext>
                  </a:extLst>
                </a:gridCol>
                <a:gridCol w="954634">
                  <a:extLst>
                    <a:ext uri="{9D8B030D-6E8A-4147-A177-3AD203B41FA5}">
                      <a16:colId xmlns="" xmlns:a16="http://schemas.microsoft.com/office/drawing/2014/main" val="2309645300"/>
                    </a:ext>
                  </a:extLst>
                </a:gridCol>
                <a:gridCol w="954634">
                  <a:extLst>
                    <a:ext uri="{9D8B030D-6E8A-4147-A177-3AD203B41FA5}">
                      <a16:colId xmlns="" xmlns:a16="http://schemas.microsoft.com/office/drawing/2014/main" val="1922014223"/>
                    </a:ext>
                  </a:extLst>
                </a:gridCol>
                <a:gridCol w="969447">
                  <a:extLst>
                    <a:ext uri="{9D8B030D-6E8A-4147-A177-3AD203B41FA5}">
                      <a16:colId xmlns="" xmlns:a16="http://schemas.microsoft.com/office/drawing/2014/main" val="2325265815"/>
                    </a:ext>
                  </a:extLst>
                </a:gridCol>
              </a:tblGrid>
              <a:tr h="2399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Indicadores de ejecución de las operaciones</a:t>
                      </a:r>
                      <a:endParaRPr lang="es-E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E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66558273"/>
                  </a:ext>
                </a:extLst>
              </a:tr>
              <a:tr h="2661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 marL="39370" marR="3937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 marL="39370" marR="3937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39370" marR="3937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40302796"/>
                  </a:ext>
                </a:extLst>
              </a:tr>
              <a:tr h="6621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Indicador General </a:t>
                      </a:r>
                      <a:endParaRPr lang="es-E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Personas desempleadas, incluidas las de larga duración</a:t>
                      </a:r>
                    </a:p>
                  </a:txBody>
                  <a:tcPr marL="39370" marR="3937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904</a:t>
                      </a:r>
                      <a:endParaRPr lang="es-E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496</a:t>
                      </a:r>
                      <a:endParaRPr lang="es-E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1.400</a:t>
                      </a:r>
                      <a:endParaRPr lang="es-E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73925064"/>
                  </a:ext>
                </a:extLst>
              </a:tr>
              <a:tr h="2661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Personas desempleadas de larga duración</a:t>
                      </a:r>
                    </a:p>
                  </a:txBody>
                  <a:tcPr marL="39370" marR="3937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279</a:t>
                      </a:r>
                      <a:endParaRPr lang="es-E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227</a:t>
                      </a:r>
                      <a:endParaRPr lang="es-E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506</a:t>
                      </a:r>
                      <a:endParaRPr lang="es-E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37895328"/>
                  </a:ext>
                </a:extLst>
              </a:tr>
              <a:tr h="4581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Migrantes, participantes de origen extranjero, minorías</a:t>
                      </a:r>
                    </a:p>
                  </a:txBody>
                  <a:tcPr marL="39370" marR="3937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756</a:t>
                      </a:r>
                      <a:endParaRPr lang="es-E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345</a:t>
                      </a:r>
                      <a:endParaRPr lang="es-E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1.101</a:t>
                      </a:r>
                      <a:endParaRPr lang="es-E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70698426"/>
                  </a:ext>
                </a:extLst>
              </a:tr>
              <a:tr h="4581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Personas sin hogar o afectadas por la exclusión en materia de vivienda</a:t>
                      </a:r>
                    </a:p>
                  </a:txBody>
                  <a:tcPr marL="39370" marR="3937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111</a:t>
                      </a:r>
                      <a:endParaRPr lang="es-E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es-E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131</a:t>
                      </a:r>
                      <a:endParaRPr lang="es-E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56041363"/>
                  </a:ext>
                </a:extLst>
              </a:tr>
              <a:tr h="4581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Participantes que viven en hogares sin empleo </a:t>
                      </a:r>
                    </a:p>
                  </a:txBody>
                  <a:tcPr marL="39370" marR="3937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277</a:t>
                      </a:r>
                      <a:endParaRPr lang="es-E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143</a:t>
                      </a:r>
                      <a:endParaRPr lang="es-E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420</a:t>
                      </a:r>
                      <a:endParaRPr lang="es-E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63453002"/>
                  </a:ext>
                </a:extLst>
              </a:tr>
              <a:tr h="5189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Otras personas desfavorecidas (perceptoras RGI, con cargas familiares, personas adultas sin estudios, etc)</a:t>
                      </a:r>
                    </a:p>
                  </a:txBody>
                  <a:tcPr marL="39370" marR="3937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686</a:t>
                      </a:r>
                      <a:endParaRPr lang="es-E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497</a:t>
                      </a:r>
                      <a:endParaRPr lang="es-E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1.183</a:t>
                      </a:r>
                      <a:endParaRPr lang="es-E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930623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07432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-13072" y="116632"/>
            <a:ext cx="9265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2017. URTERAKO EMAITZAK</a:t>
            </a:r>
            <a:endParaRPr lang="es-E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457200" y="2346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s-ES" alt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7" name="Tab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51243891"/>
              </p:ext>
            </p:extLst>
          </p:nvPr>
        </p:nvGraphicFramePr>
        <p:xfrm>
          <a:off x="107504" y="726130"/>
          <a:ext cx="6336704" cy="3233420"/>
        </p:xfrm>
        <a:graphic>
          <a:graphicData uri="http://schemas.openxmlformats.org/drawingml/2006/table">
            <a:tbl>
              <a:tblPr/>
              <a:tblGrid>
                <a:gridCol w="4104456">
                  <a:extLst>
                    <a:ext uri="{9D8B030D-6E8A-4147-A177-3AD203B41FA5}">
                      <a16:colId xmlns="" xmlns:a16="http://schemas.microsoft.com/office/drawing/2014/main" val="2306688342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4186926836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10403614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856194056"/>
                    </a:ext>
                  </a:extLst>
                </a:gridCol>
              </a:tblGrid>
              <a:tr h="527050">
                <a:tc>
                  <a:txBody>
                    <a:bodyPr/>
                    <a:lstStyle/>
                    <a:p>
                      <a:pPr algn="ctr" fontAlgn="b"/>
                      <a:r>
                        <a:rPr lang="eu-ES" sz="1000" b="1" i="0" u="none" strike="noStrike" noProof="0" dirty="0" smtClean="0">
                          <a:effectLst/>
                          <a:latin typeface="Arial" panose="020B0604020202020204" pitchFamily="34" charset="0"/>
                        </a:rPr>
                        <a:t>ERAGIKETA ADIERAZGARRIAK</a:t>
                      </a:r>
                      <a:endParaRPr lang="eu-ES" sz="1000" b="1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u-ES" sz="10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</a:t>
                      </a:r>
                      <a:endParaRPr lang="eu-ES" sz="10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u-ES" sz="10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</a:t>
                      </a:r>
                      <a:endParaRPr lang="eu-ES" sz="10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u-ES" sz="10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</a:t>
                      </a:r>
                      <a:endParaRPr lang="eu-ES" sz="10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40069722"/>
                  </a:ext>
                </a:extLst>
              </a:tr>
              <a:tr h="465455">
                <a:tc>
                  <a:txBody>
                    <a:bodyPr/>
                    <a:lstStyle/>
                    <a:p>
                      <a:pPr algn="just" fontAlgn="ctr"/>
                      <a:r>
                        <a:rPr lang="eu-ES" sz="900" b="0" i="0" u="none" strike="noStrike" noProof="0" dirty="0" smtClean="0">
                          <a:effectLst/>
                          <a:latin typeface="Arial" panose="020B0604020202020204" pitchFamily="34" charset="0"/>
                        </a:rPr>
                        <a:t>Langabetuak, epe luzekoak barne</a:t>
                      </a:r>
                      <a:endParaRPr lang="eu-ES" sz="9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u-ES" sz="1000" b="0" i="0" u="none" strike="noStrike" noProof="0" dirty="0" smtClean="0">
                          <a:effectLst/>
                          <a:latin typeface="Arial" panose="020B0604020202020204" pitchFamily="34" charset="0"/>
                        </a:rPr>
                        <a:t>504</a:t>
                      </a:r>
                      <a:endParaRPr lang="eu-ES" sz="10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u-ES" sz="1000" b="0" i="0" u="none" strike="noStrike" noProof="0" dirty="0" smtClean="0">
                          <a:effectLst/>
                          <a:latin typeface="Arial" panose="020B0604020202020204" pitchFamily="34" charset="0"/>
                        </a:rPr>
                        <a:t>346</a:t>
                      </a:r>
                      <a:endParaRPr lang="eu-ES" sz="10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u-ES" sz="1000" b="0" i="0" u="none" strike="noStrike" noProof="0" dirty="0" smtClean="0">
                          <a:effectLst/>
                          <a:latin typeface="Arial" panose="020B0604020202020204" pitchFamily="34" charset="0"/>
                        </a:rPr>
                        <a:t>850</a:t>
                      </a:r>
                      <a:endParaRPr lang="eu-ES" sz="10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12901948"/>
                  </a:ext>
                </a:extLst>
              </a:tr>
              <a:tr h="255905">
                <a:tc>
                  <a:txBody>
                    <a:bodyPr/>
                    <a:lstStyle/>
                    <a:p>
                      <a:pPr algn="just" fontAlgn="ctr"/>
                      <a:r>
                        <a:rPr lang="eu-ES" sz="900" b="0" i="0" u="none" strike="noStrike" noProof="0" dirty="0" smtClean="0">
                          <a:effectLst/>
                          <a:latin typeface="Arial" panose="020B0604020202020204" pitchFamily="34" charset="0"/>
                        </a:rPr>
                        <a:t>25 urtetik beherakoak</a:t>
                      </a:r>
                      <a:endParaRPr lang="eu-ES" sz="9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u-ES" sz="1000" b="0" i="0" u="none" strike="noStrike" noProof="0" dirty="0" smtClean="0">
                          <a:effectLst/>
                          <a:latin typeface="Arial" panose="020B0604020202020204" pitchFamily="34" charset="0"/>
                        </a:rPr>
                        <a:t>29</a:t>
                      </a:r>
                      <a:endParaRPr lang="eu-ES" sz="10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u-ES" sz="1000" b="0" i="0" u="none" strike="noStrike" noProof="0" dirty="0" smtClean="0">
                          <a:effectLst/>
                          <a:latin typeface="Arial" panose="020B0604020202020204" pitchFamily="34" charset="0"/>
                        </a:rPr>
                        <a:t>90</a:t>
                      </a:r>
                      <a:endParaRPr lang="eu-ES" sz="10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u-ES" sz="1000" b="0" i="0" u="none" strike="noStrike" noProof="0" dirty="0" smtClean="0">
                          <a:effectLst/>
                          <a:latin typeface="Arial" panose="020B0604020202020204" pitchFamily="34" charset="0"/>
                        </a:rPr>
                        <a:t>119</a:t>
                      </a:r>
                      <a:endParaRPr lang="eu-ES" sz="10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86009518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algn="just" fontAlgn="ctr"/>
                      <a:r>
                        <a:rPr lang="eu-ES" sz="900" b="0" i="0" u="none" strike="noStrike" noProof="0" dirty="0" smtClean="0">
                          <a:effectLst/>
                          <a:latin typeface="Arial" panose="020B0604020202020204" pitchFamily="34" charset="0"/>
                        </a:rPr>
                        <a:t>Lehen</a:t>
                      </a:r>
                      <a:r>
                        <a:rPr lang="eu-ES" sz="900" b="0" i="0" u="none" strike="noStrike" baseline="0" noProof="0" dirty="0" smtClean="0">
                          <a:effectLst/>
                          <a:latin typeface="Arial" panose="020B0604020202020204" pitchFamily="34" charset="0"/>
                        </a:rPr>
                        <a:t> hezkuntzaren lehenengo zikloa edo oinarrizko hezkuntza eta bigarren hezkuntzaren lehengo zikloa edo lehen hezkuntzako lehenengo zikloa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u-ES" sz="1000" b="0" i="0" u="none" strike="noStrike" noProof="0" dirty="0" smtClean="0">
                          <a:effectLst/>
                          <a:latin typeface="Arial" panose="020B0604020202020204" pitchFamily="34" charset="0"/>
                        </a:rPr>
                        <a:t>77</a:t>
                      </a:r>
                      <a:endParaRPr lang="eu-ES" sz="10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u-ES" sz="1000" b="0" i="0" u="none" strike="noStrike" noProof="0" dirty="0" smtClean="0">
                          <a:effectLst/>
                          <a:latin typeface="Arial" panose="020B0604020202020204" pitchFamily="34" charset="0"/>
                        </a:rPr>
                        <a:t>166</a:t>
                      </a:r>
                      <a:endParaRPr lang="eu-ES" sz="10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u-ES" sz="1000" b="0" i="0" u="none" strike="noStrike" noProof="0" dirty="0" smtClean="0">
                          <a:effectLst/>
                          <a:latin typeface="Arial" panose="020B0604020202020204" pitchFamily="34" charset="0"/>
                        </a:rPr>
                        <a:t>243</a:t>
                      </a:r>
                      <a:endParaRPr lang="eu-ES" sz="10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05521641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algn="just" fontAlgn="ctr"/>
                      <a:r>
                        <a:rPr lang="eu-ES" sz="900" b="0" i="0" u="none" strike="noStrike" noProof="0" dirty="0" smtClean="0">
                          <a:effectLst/>
                          <a:latin typeface="Arial" panose="020B0604020202020204" pitchFamily="34" charset="0"/>
                        </a:rPr>
                        <a:t>Bigarren hezkuntzako bigarren zikloa edo bigarren hezkuntza osteko hezkuntza</a:t>
                      </a:r>
                      <a:endParaRPr lang="eu-ES" sz="9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u-ES" sz="1000" b="0" i="0" u="none" strike="noStrike" noProof="0" dirty="0" smtClean="0">
                          <a:effectLst/>
                          <a:latin typeface="Arial" panose="020B0604020202020204" pitchFamily="34" charset="0"/>
                        </a:rPr>
                        <a:t>9</a:t>
                      </a:r>
                      <a:endParaRPr lang="eu-ES" sz="10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u-ES" sz="1000" b="0" i="0" u="none" strike="noStrike" noProof="0" dirty="0" smtClean="0">
                          <a:effectLst/>
                          <a:latin typeface="Arial" panose="020B0604020202020204" pitchFamily="34" charset="0"/>
                        </a:rPr>
                        <a:t>56</a:t>
                      </a:r>
                      <a:endParaRPr lang="eu-ES" sz="10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u-ES" sz="1000" b="0" i="0" u="none" strike="noStrike" noProof="0" dirty="0" smtClean="0">
                          <a:effectLst/>
                          <a:latin typeface="Arial" panose="020B0604020202020204" pitchFamily="34" charset="0"/>
                        </a:rPr>
                        <a:t>65</a:t>
                      </a:r>
                      <a:endParaRPr lang="eu-ES" sz="10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87014023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u-ES" sz="900" noProof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Migratzaileak, atzerritar jatorrizko pertsonak, gutxiengoak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u-ES" sz="1000" b="0" i="0" u="none" strike="noStrike" noProof="0" dirty="0" smtClean="0">
                          <a:effectLst/>
                          <a:latin typeface="Arial" panose="020B0604020202020204" pitchFamily="34" charset="0"/>
                        </a:rPr>
                        <a:t>54</a:t>
                      </a:r>
                      <a:endParaRPr lang="eu-ES" sz="10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u-ES" sz="1000" b="0" i="0" u="none" strike="noStrike" noProof="0" dirty="0" smtClean="0">
                          <a:effectLst/>
                          <a:latin typeface="Arial" panose="020B0604020202020204" pitchFamily="34" charset="0"/>
                        </a:rPr>
                        <a:t>139</a:t>
                      </a:r>
                      <a:endParaRPr lang="eu-ES" sz="10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u-ES" sz="1000" b="0" i="0" u="none" strike="noStrike" noProof="0" dirty="0" smtClean="0">
                          <a:effectLst/>
                          <a:latin typeface="Arial" panose="020B0604020202020204" pitchFamily="34" charset="0"/>
                        </a:rPr>
                        <a:t>193</a:t>
                      </a:r>
                      <a:endParaRPr lang="eu-ES" sz="10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30770155"/>
                  </a:ext>
                </a:extLst>
              </a:tr>
              <a:tr h="389255">
                <a:tc>
                  <a:txBody>
                    <a:bodyPr/>
                    <a:lstStyle/>
                    <a:p>
                      <a:pPr algn="just" fontAlgn="ctr"/>
                      <a:r>
                        <a:rPr lang="eu-ES" sz="900" b="0" i="0" u="none" strike="noStrike" noProof="0" dirty="0" smtClean="0">
                          <a:effectLst/>
                          <a:latin typeface="Arial" panose="020B0604020202020204" pitchFamily="34" charset="0"/>
                        </a:rPr>
                        <a:t>Bazterketa egoeran dauden beste pertsona batzuk</a:t>
                      </a:r>
                      <a:endParaRPr lang="eu-ES" sz="9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u-ES" sz="1000" b="0" i="0" u="none" strike="noStrike" noProof="0" dirty="0" smtClean="0">
                          <a:effectLst/>
                          <a:latin typeface="Arial" panose="020B0604020202020204" pitchFamily="34" charset="0"/>
                        </a:rPr>
                        <a:t>45</a:t>
                      </a:r>
                      <a:endParaRPr lang="eu-ES" sz="10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u-ES" sz="1000" b="0" i="0" u="none" strike="noStrike" noProof="0" dirty="0" smtClean="0">
                          <a:effectLst/>
                          <a:latin typeface="Arial" panose="020B0604020202020204" pitchFamily="34" charset="0"/>
                        </a:rPr>
                        <a:t>149</a:t>
                      </a:r>
                      <a:endParaRPr lang="eu-ES" sz="10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u-ES" sz="1000" b="0" i="0" u="none" strike="noStrike" noProof="0" dirty="0" smtClean="0">
                          <a:effectLst/>
                          <a:latin typeface="Arial" panose="020B0604020202020204" pitchFamily="34" charset="0"/>
                        </a:rPr>
                        <a:t>194</a:t>
                      </a:r>
                      <a:endParaRPr lang="eu-ES" sz="10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17859588"/>
                  </a:ext>
                </a:extLst>
              </a:tr>
              <a:tr h="332105">
                <a:tc>
                  <a:txBody>
                    <a:bodyPr/>
                    <a:lstStyle/>
                    <a:p>
                      <a:pPr algn="just" fontAlgn="ctr"/>
                      <a:r>
                        <a:rPr lang="eu-ES" sz="1200" b="1" i="0" u="none" strike="noStrike" noProof="0" dirty="0" smtClean="0">
                          <a:effectLst/>
                          <a:latin typeface="Arial" panose="020B0604020202020204" pitchFamily="34" charset="0"/>
                        </a:rPr>
                        <a:t>PARTE HARTZAILEAK GUZTIRA</a:t>
                      </a:r>
                      <a:endParaRPr lang="eu-ES" sz="1200" b="1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u-ES" sz="1200" b="1" i="0" u="none" strike="noStrike" noProof="0" dirty="0" smtClean="0">
                          <a:effectLst/>
                          <a:latin typeface="Arial" panose="020B0604020202020204" pitchFamily="34" charset="0"/>
                        </a:rPr>
                        <a:t>542</a:t>
                      </a:r>
                      <a:endParaRPr lang="eu-ES" sz="1200" b="1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u-ES" sz="1200" b="1" i="0" u="none" strike="noStrike" noProof="0" dirty="0" smtClean="0">
                          <a:effectLst/>
                          <a:latin typeface="Arial" panose="020B0604020202020204" pitchFamily="34" charset="0"/>
                        </a:rPr>
                        <a:t>346</a:t>
                      </a:r>
                      <a:endParaRPr lang="eu-ES" sz="1200" b="1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u-ES" sz="1200" b="1" i="0" u="none" strike="noStrike" noProof="0" dirty="0" smtClean="0">
                          <a:effectLst/>
                          <a:latin typeface="Arial" panose="020B0604020202020204" pitchFamily="34" charset="0"/>
                        </a:rPr>
                        <a:t>888</a:t>
                      </a:r>
                      <a:endParaRPr lang="eu-ES" sz="1200" b="1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83318457"/>
                  </a:ext>
                </a:extLst>
              </a:tr>
            </a:tbl>
          </a:graphicData>
        </a:graphic>
      </p:graphicFrame>
      <p:graphicFrame>
        <p:nvGraphicFramePr>
          <p:cNvPr id="18" name="Tab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08904058"/>
              </p:ext>
            </p:extLst>
          </p:nvPr>
        </p:nvGraphicFramePr>
        <p:xfrm>
          <a:off x="107504" y="4326195"/>
          <a:ext cx="6336704" cy="1253550"/>
        </p:xfrm>
        <a:graphic>
          <a:graphicData uri="http://schemas.openxmlformats.org/drawingml/2006/table">
            <a:tbl>
              <a:tblPr/>
              <a:tblGrid>
                <a:gridCol w="4104456">
                  <a:extLst>
                    <a:ext uri="{9D8B030D-6E8A-4147-A177-3AD203B41FA5}">
                      <a16:colId xmlns="" xmlns:a16="http://schemas.microsoft.com/office/drawing/2014/main" val="859912686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784191481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927195410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836220777"/>
                    </a:ext>
                  </a:extLst>
                </a:gridCol>
              </a:tblGrid>
              <a:tr h="230070">
                <a:tc>
                  <a:txBody>
                    <a:bodyPr/>
                    <a:lstStyle/>
                    <a:p>
                      <a:pPr algn="ctr" fontAlgn="ctr"/>
                      <a:r>
                        <a:rPr lang="eu-ES" sz="10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EMAITZEN ADIERAZGARRIAK</a:t>
                      </a:r>
                      <a:endParaRPr lang="eu-ES" sz="10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78" marR="6078" marT="6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u-ES" sz="10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</a:t>
                      </a:r>
                      <a:endParaRPr lang="eu-ES" sz="10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78" marR="6078" marT="6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u-ES" sz="10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</a:t>
                      </a:r>
                      <a:endParaRPr lang="eu-ES" sz="10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78" marR="6078" marT="6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u-ES" sz="10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</a:t>
                      </a:r>
                      <a:endParaRPr lang="eu-ES" sz="10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78" marR="6078" marT="6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59241053"/>
                  </a:ext>
                </a:extLst>
              </a:tr>
              <a:tr h="1023480">
                <a:tc>
                  <a:txBody>
                    <a:bodyPr/>
                    <a:lstStyle/>
                    <a:p>
                      <a:pPr algn="just" fontAlgn="ctr"/>
                      <a:r>
                        <a:rPr lang="eu-ES" sz="900" b="0" noProof="0" dirty="0" smtClean="0">
                          <a:solidFill>
                            <a:schemeClr val="tx1"/>
                          </a:solidFill>
                          <a:effectLst/>
                        </a:rPr>
                        <a:t>Bazterketa</a:t>
                      </a:r>
                      <a:r>
                        <a:rPr lang="eu-ES" sz="900" b="0" baseline="0" noProof="0" dirty="0" smtClean="0">
                          <a:solidFill>
                            <a:schemeClr val="tx1"/>
                          </a:solidFill>
                          <a:effectLst/>
                        </a:rPr>
                        <a:t> egoeran dauden pertsonak, lan bilatzen dute, hezkuntza edo prestakuntza sistemetan parte hartzen dute, kualifikazioa lortzen dute, lana aurkitzen dute, baita inoren menpe</a:t>
                      </a:r>
                      <a:endParaRPr lang="eu-ES" sz="9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78" marR="6078" marT="6078" marB="0" anchor="ctr">
                    <a:lnL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u-ES" sz="1000" b="0" i="0" u="none" strike="noStrike" noProof="0" dirty="0" smtClean="0">
                          <a:effectLst/>
                          <a:latin typeface="Arial" panose="020B0604020202020204" pitchFamily="34" charset="0"/>
                        </a:rPr>
                        <a:t>337</a:t>
                      </a:r>
                      <a:endParaRPr lang="eu-ES" sz="10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78" marR="6078" marT="60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u-ES" sz="1000" b="0" i="0" u="none" strike="noStrike" noProof="0" dirty="0" smtClean="0">
                          <a:effectLst/>
                          <a:latin typeface="Arial" panose="020B0604020202020204" pitchFamily="34" charset="0"/>
                        </a:rPr>
                        <a:t>61</a:t>
                      </a:r>
                      <a:endParaRPr lang="eu-ES" sz="10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78" marR="6078" marT="6078" marB="0" anchor="ctr">
                    <a:lnL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u-ES" sz="1000" b="0" i="0" u="none" strike="noStrike" noProof="0" dirty="0" smtClean="0">
                          <a:effectLst/>
                          <a:latin typeface="Arial" panose="020B0604020202020204" pitchFamily="34" charset="0"/>
                        </a:rPr>
                        <a:t>398</a:t>
                      </a:r>
                      <a:endParaRPr lang="eu-ES" sz="10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78" marR="6078" marT="6078" marB="0" anchor="ctr">
                    <a:lnL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134477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99069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899592" y="554422"/>
            <a:ext cx="6979493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u-ES" altLang="es-ES" kern="0" dirty="0" smtClean="0"/>
              <a:t>Europako Gizarte Funtsa</a:t>
            </a:r>
            <a:endParaRPr lang="eu-ES" altLang="es-ES" kern="0" dirty="0"/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611760" y="3501008"/>
            <a:ext cx="8229600" cy="291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 eaLnBrk="1" hangingPunct="1">
              <a:buFontTx/>
              <a:buNone/>
            </a:pPr>
            <a:r>
              <a:rPr lang="eu-ES" altLang="es-ES" sz="2000" b="1" kern="0" dirty="0" smtClean="0">
                <a:solidFill>
                  <a:schemeClr val="hlink"/>
                </a:solidFill>
              </a:rPr>
              <a:t>Europa 2020 estrategiaren ildotik</a:t>
            </a:r>
          </a:p>
          <a:p>
            <a:pPr algn="just" eaLnBrk="1" hangingPunct="1"/>
            <a:r>
              <a:rPr lang="eu-ES" altLang="es-ES" sz="2000" kern="0" dirty="0" smtClean="0"/>
              <a:t>Gizarteratzea eta pobreziaren aurkako borroka sustatzeko</a:t>
            </a:r>
          </a:p>
          <a:p>
            <a:pPr algn="just" eaLnBrk="1" hangingPunct="1"/>
            <a:r>
              <a:rPr lang="eu-ES" altLang="es-ES" sz="2000" kern="0" dirty="0" smtClean="0"/>
              <a:t>Europa Gizarte Funtsak zuzkiduretan %20a gizarteratze politikentzako da</a:t>
            </a:r>
          </a:p>
          <a:p>
            <a:pPr algn="just" eaLnBrk="1" hangingPunct="1"/>
            <a:r>
              <a:rPr lang="eu-ES" altLang="es-ES" sz="2000" kern="0" dirty="0" smtClean="0"/>
              <a:t>Gazteen langabeziaren aurkako politiketan arrera.</a:t>
            </a:r>
          </a:p>
          <a:p>
            <a:pPr algn="just" eaLnBrk="1" hangingPunct="1"/>
            <a:r>
              <a:rPr lang="eu-ES" altLang="es-ES" sz="2000" kern="0" dirty="0" smtClean="0"/>
              <a:t>Genero berdintasunaren eta diskriminazio ezarekiko sustapen orokorra eta espezifikoa.</a:t>
            </a:r>
            <a:endParaRPr lang="eu-ES" altLang="es-ES" sz="2000" kern="0" dirty="0"/>
          </a:p>
        </p:txBody>
      </p:sp>
      <p:pic>
        <p:nvPicPr>
          <p:cNvPr id="12" name="Imagen 11" descr="Z:\IZASKUN UNIDAD DE PROYECTOS\PO Euskadi 15 - 20\Logos\FSE_OFICIAL PERÍODO 14-20 BILINGÜ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00808"/>
            <a:ext cx="4676242" cy="13127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48235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xmlns="" val="2053507407"/>
              </p:ext>
            </p:extLst>
          </p:nvPr>
        </p:nvGraphicFramePr>
        <p:xfrm>
          <a:off x="251520" y="639889"/>
          <a:ext cx="8856984" cy="6029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3888" y="54577"/>
            <a:ext cx="1622536" cy="53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5062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3"/>
          <p:cNvSpPr>
            <a:spLocks noChangeArrowheads="1"/>
          </p:cNvSpPr>
          <p:nvPr/>
        </p:nvSpPr>
        <p:spPr bwMode="auto">
          <a:xfrm>
            <a:off x="611560" y="404664"/>
            <a:ext cx="72009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u-ES" altLang="es-ES" sz="1600" b="1" dirty="0" smtClean="0">
                <a:solidFill>
                  <a:srgbClr val="995594"/>
                </a:solidFill>
                <a:latin typeface="+mn-lt"/>
                <a:cs typeface="Times New Roman" panose="02020603050405020304" pitchFamily="18" charset="0"/>
              </a:rPr>
              <a:t>EAEko 2014-2020 Programa Operatiboa EGF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u-ES" altLang="es-ES" sz="1600" b="1" dirty="0" smtClean="0">
                <a:solidFill>
                  <a:srgbClr val="995594"/>
                </a:solidFill>
                <a:latin typeface="+mn-lt"/>
                <a:cs typeface="Times New Roman" panose="02020603050405020304" pitchFamily="18" charset="0"/>
              </a:rPr>
              <a:t> 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u-ES" altLang="es-ES" sz="1600" b="1" dirty="0" smtClean="0">
                <a:solidFill>
                  <a:srgbClr val="995594"/>
                </a:solidFill>
                <a:latin typeface="+mn-lt"/>
                <a:cs typeface="Times New Roman" panose="02020603050405020304" pitchFamily="18" charset="0"/>
              </a:rPr>
              <a:t>9. Helburua. Gizarteratzea sustatzea eta pobreziaren auka borroka egitea</a:t>
            </a:r>
            <a:endParaRPr lang="eu-ES" altLang="es-ES" sz="1600" b="1" dirty="0">
              <a:solidFill>
                <a:srgbClr val="995594"/>
              </a:solidFill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68222681"/>
              </p:ext>
            </p:extLst>
          </p:nvPr>
        </p:nvGraphicFramePr>
        <p:xfrm>
          <a:off x="395536" y="1484784"/>
          <a:ext cx="8555037" cy="4392489"/>
        </p:xfrm>
        <a:graphic>
          <a:graphicData uri="http://schemas.openxmlformats.org/drawingml/2006/table">
            <a:tbl>
              <a:tblPr/>
              <a:tblGrid>
                <a:gridCol w="20510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50398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285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u-ES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Gaien objektiboak</a:t>
                      </a:r>
                      <a:endParaRPr kumimoji="0" lang="eu-ES" sz="12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5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u-ES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Inbertsio lehentasunak</a:t>
                      </a:r>
                      <a:endParaRPr kumimoji="0" lang="eu-ES" sz="12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59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12505"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u-ES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9, GO. Gizarteratzea sustatu eta pobrezia eta edozein diskriminazioaren aurka borroka egitea.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u-ES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Calibri" pitchFamily="34" charset="0"/>
                        </a:rPr>
                        <a:t>IL 9.1. Inklusio aktiboa, batez be, aukera berdintasuna,  parte hartze aktiboa eta enplegagarritasuna sustatzea.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2256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u-ES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Calibri" pitchFamily="34" charset="0"/>
                        </a:rPr>
                        <a:t>IL.9.2. Baztertuta dauden </a:t>
                      </a:r>
                      <a:r>
                        <a:rPr kumimoji="0" lang="eu-ES" sz="12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Calibri" pitchFamily="34" charset="0"/>
                        </a:rPr>
                        <a:t>giza-taldeen</a:t>
                      </a:r>
                      <a:r>
                        <a:rPr kumimoji="0" lang="eu-ES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Calibri" pitchFamily="34" charset="0"/>
                        </a:rPr>
                        <a:t> integrazio sozioekonomikoa. </a:t>
                      </a:r>
                      <a:endParaRPr kumimoji="0" lang="eu-ES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0950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u-ES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Calibri" pitchFamily="34" charset="0"/>
                        </a:rPr>
                        <a:t>IL.9.3. Diskriminazio mota guztien aurka aritzea eta aukera berdintasuna sustatzea</a:t>
                      </a:r>
                      <a:endParaRPr kumimoji="0" lang="eu-ES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1250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u-ES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Calibri" pitchFamily="34" charset="0"/>
                        </a:rPr>
                        <a:t>IL.9.4 Kalitatezko, eskuragarri eta jasangarri diren zerbitzuei sarbidea, osasun zerbitzuak eta gizarte zerbitzuak barne.</a:t>
                      </a:r>
                      <a:endParaRPr kumimoji="0" lang="eu-ES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95059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u-ES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Calibri" pitchFamily="34" charset="0"/>
                        </a:rPr>
                        <a:t>IL.9.5. Gizarteratze enpresetan ekintzailetza eta gizarteratzea,  lanbide heziketaren bidez  sustatzea  eta gizarteratze enpresen eta ekonomi sozial eta solidarioa bultzatzea, hau, enplegurako bidea errazteko. </a:t>
                      </a:r>
                      <a:endParaRPr kumimoji="0" lang="eu-ES" sz="12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5625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u-ES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Calibri" pitchFamily="34" charset="0"/>
                        </a:rPr>
                        <a:t>IL.9.6. Tokiko garapen estrategiak  bertako komunitateen eskutik kudeatuta.</a:t>
                      </a:r>
                      <a:endParaRPr kumimoji="0" lang="eu-ES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90028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1547813" y="1916113"/>
            <a:ext cx="7127875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s-ES" altLang="es-ES" sz="2500" b="1">
              <a:solidFill>
                <a:srgbClr val="0000FF"/>
              </a:solidFill>
              <a:latin typeface="Verdana" panose="020B0604030504040204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s-ES" altLang="es-ES" sz="3500" b="1">
              <a:solidFill>
                <a:srgbClr val="0000FF"/>
              </a:solidFill>
              <a:latin typeface="Verdana" panose="020B0604030504040204" pitchFamily="34" charset="0"/>
            </a:endParaRPr>
          </a:p>
        </p:txBody>
      </p:sp>
      <p:sp>
        <p:nvSpPr>
          <p:cNvPr id="15363" name="Line 4"/>
          <p:cNvSpPr>
            <a:spLocks noChangeShapeType="1"/>
          </p:cNvSpPr>
          <p:nvPr/>
        </p:nvSpPr>
        <p:spPr bwMode="auto">
          <a:xfrm>
            <a:off x="1187450" y="188913"/>
            <a:ext cx="0" cy="6480175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5364" name="Line 5"/>
          <p:cNvSpPr>
            <a:spLocks noChangeShapeType="1"/>
          </p:cNvSpPr>
          <p:nvPr/>
        </p:nvSpPr>
        <p:spPr bwMode="auto">
          <a:xfrm>
            <a:off x="1187450" y="908050"/>
            <a:ext cx="7632700" cy="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1403350" y="1700213"/>
            <a:ext cx="74882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s-ES" altLang="es-ES" sz="2500" b="1">
              <a:solidFill>
                <a:srgbClr val="0000FF"/>
              </a:solidFill>
              <a:latin typeface="Verdana" panose="020B0604030504040204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s-ES" altLang="es-ES" sz="3500" b="1">
              <a:solidFill>
                <a:srgbClr val="0000FF"/>
              </a:solidFill>
              <a:latin typeface="Verdana" panose="020B0604030504040204" pitchFamily="34" charset="0"/>
            </a:endParaRPr>
          </a:p>
        </p:txBody>
      </p:sp>
      <p:sp>
        <p:nvSpPr>
          <p:cNvPr id="15366" name="Text Box 7"/>
          <p:cNvSpPr txBox="1">
            <a:spLocks noChangeArrowheads="1"/>
          </p:cNvSpPr>
          <p:nvPr/>
        </p:nvSpPr>
        <p:spPr bwMode="auto">
          <a:xfrm>
            <a:off x="1403350" y="387350"/>
            <a:ext cx="6192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286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28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ts val="600"/>
              </a:spcBef>
              <a:spcAft>
                <a:spcPts val="1200"/>
              </a:spcAft>
              <a:buClr>
                <a:srgbClr val="008000"/>
              </a:buClr>
              <a:buSzPts val="1400"/>
              <a:buFontTx/>
              <a:buNone/>
            </a:pPr>
            <a:r>
              <a:rPr lang="es-ES" altLang="es-ES" sz="1800" b="1" dirty="0">
                <a:solidFill>
                  <a:srgbClr val="A864A3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POBLACION</a:t>
            </a:r>
          </a:p>
        </p:txBody>
      </p:sp>
      <p:sp>
        <p:nvSpPr>
          <p:cNvPr id="15367" name="Text Box 8"/>
          <p:cNvSpPr txBox="1">
            <a:spLocks noChangeArrowheads="1"/>
          </p:cNvSpPr>
          <p:nvPr/>
        </p:nvSpPr>
        <p:spPr bwMode="auto">
          <a:xfrm>
            <a:off x="1260475" y="1028700"/>
            <a:ext cx="7488238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200" b="1" dirty="0"/>
              <a:t>Personas que están total o parcialmente excluidas de una participación plena en la sociedad en la que vive, dando lugar a una privación múltiple, que se manifiesta en los planos económico, social, laboral y político. Es una situación multidimensional que afecta a varios ámbitos de la vida de las personas y que describe diferentes situaciones por las que puedan pasar: 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es-ES" altLang="es-ES" sz="1400" b="1" dirty="0"/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s-ES" altLang="es-ES" sz="1100" b="1" dirty="0"/>
              <a:t>Desempleo de larga duración.</a:t>
            </a: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es-ES" altLang="es-ES" sz="1100" b="1" dirty="0"/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s-ES" altLang="es-ES" sz="1100" b="1" dirty="0"/>
              <a:t> Ocupación con salarios “de pobreza”.</a:t>
            </a: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es-ES" altLang="es-ES" sz="1100" b="1" dirty="0"/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s-ES" altLang="es-ES" sz="1100" b="1" dirty="0"/>
              <a:t> Bajos niveles de cualificación formativa y profesional.</a:t>
            </a: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es-ES" altLang="es-ES" sz="1100" b="1" dirty="0"/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s-ES" altLang="es-ES" sz="1100" b="1" dirty="0"/>
              <a:t> Desconocimiento de las propias potencialidades.</a:t>
            </a: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es-ES" altLang="es-ES" sz="1100" b="1" dirty="0"/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s-ES" altLang="es-ES" sz="1100" b="1" dirty="0"/>
              <a:t> Privación de libertad.</a:t>
            </a: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es-ES" altLang="es-ES" sz="1100" b="1" dirty="0"/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s-ES" altLang="es-ES" sz="1100" b="1" dirty="0"/>
              <a:t> Dependencias.</a:t>
            </a: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es-ES" altLang="es-ES" sz="1100" b="1" dirty="0"/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s-ES" altLang="es-ES" sz="1100" b="1" dirty="0"/>
              <a:t> Falta de derechos laborales y sociales.</a:t>
            </a: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es-ES" altLang="es-ES" sz="1100" b="1" dirty="0"/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s-ES" altLang="es-ES" sz="1100" b="1" dirty="0"/>
              <a:t> Inactividad generada por situaciones ajenas a la persona.</a:t>
            </a: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es-ES" altLang="es-ES" sz="1100" b="1" dirty="0"/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s-ES" altLang="es-ES" sz="1100" b="1" dirty="0"/>
              <a:t> Problemas de salud.</a:t>
            </a: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es-ES" altLang="es-ES" sz="1100" b="1" dirty="0"/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s-ES" altLang="es-ES" sz="1100" b="1" dirty="0"/>
              <a:t> Atención a personas a su cargo.</a:t>
            </a: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es-ES" altLang="es-ES" sz="1100" b="1" dirty="0"/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s-ES" altLang="es-ES" sz="1100" b="1" dirty="0"/>
              <a:t> Rechazo social.</a:t>
            </a: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es-ES" altLang="es-ES" sz="1100" b="1" dirty="0"/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s-ES" altLang="es-ES" sz="1100" b="1" dirty="0"/>
              <a:t>Abandono de la búsqueda activa de empleo.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es-ES" altLang="es-ES" sz="1400" b="1" dirty="0"/>
          </a:p>
        </p:txBody>
      </p:sp>
    </p:spTree>
    <p:extLst>
      <p:ext uri="{BB962C8B-B14F-4D97-AF65-F5344CB8AC3E}">
        <p14:creationId xmlns:p14="http://schemas.microsoft.com/office/powerpoint/2010/main" xmlns="" val="1122984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35645996"/>
              </p:ext>
            </p:extLst>
          </p:nvPr>
        </p:nvGraphicFramePr>
        <p:xfrm>
          <a:off x="239715" y="356139"/>
          <a:ext cx="8640960" cy="3438267"/>
        </p:xfrm>
        <a:graphic>
          <a:graphicData uri="http://schemas.openxmlformats.org/drawingml/2006/table">
            <a:tbl>
              <a:tblPr firstRow="1" firstCol="1" bandRow="1"/>
              <a:tblGrid>
                <a:gridCol w="86409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99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s-ES" sz="1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13" marR="240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69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9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43249">
                <a:tc>
                  <a:txBody>
                    <a:bodyPr/>
                    <a:lstStyle/>
                    <a:p>
                      <a:pPr lvl="1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u-ES" sz="1400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Lan-merkatutik urrunen dauden pertsonei zuzendutako prestakuntza-</a:t>
                      </a:r>
                      <a:r>
                        <a:rPr lang="eu-ES" sz="1400" baseline="0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aurretik dauden ekintzak, gizarte-heziketa jarduerak eta gizarte laguntza prozesua eskaintzen zaie, beraien gizarteratze bidearen oinarria izanik, eta enplegu zerbitzuen eta gizarte zerbitzuen arteko koordinazioa indartuz. </a:t>
                      </a:r>
                    </a:p>
                  </a:txBody>
                  <a:tcPr marL="24013" marR="240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9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4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21265">
                <a:tc>
                  <a:txBody>
                    <a:bodyPr/>
                    <a:lstStyle/>
                    <a:p>
                      <a:pPr marL="742950" lvl="1" indent="-28575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u-ES" sz="1400" noProof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Prestakuntza</a:t>
                      </a:r>
                      <a:r>
                        <a:rPr lang="eu-ES" sz="1400" baseline="0" noProof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ekintzak eta lan munduko gaitasunen entrenamendu tailerrak: komunikazio gaitasuna, ohitura pertsonalak eta profesionalak, jarrera pertsonalak eta profesionalak, trebetasun sozialak, motibazioa …. </a:t>
                      </a:r>
                      <a:endParaRPr lang="eu-ES" sz="1400" noProof="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13" marR="240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80967">
                <a:tc>
                  <a:txBody>
                    <a:bodyPr/>
                    <a:lstStyle/>
                    <a:p>
                      <a:pPr marL="742950" lvl="1" indent="-28575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u-ES" sz="1400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Gizarteratzea</a:t>
                      </a:r>
                      <a:r>
                        <a:rPr lang="eu-ES" sz="1400" baseline="0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errazten duen ibilbideen garapena, p</a:t>
                      </a:r>
                      <a:r>
                        <a:rPr lang="eu-ES" sz="1400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restakuntza ekintza pertsonalizatuak direla medio. </a:t>
                      </a:r>
                    </a:p>
                  </a:txBody>
                  <a:tcPr marL="24013" marR="240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260227" y="3811991"/>
            <a:ext cx="84609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u-ES" sz="1600" b="1" dirty="0" smtClean="0">
              <a:solidFill>
                <a:srgbClr val="990000"/>
              </a:solidFill>
              <a:ea typeface="Times New Roman" panose="02020603050405020304" pitchFamily="18" charset="0"/>
            </a:endParaRPr>
          </a:p>
          <a:p>
            <a:r>
              <a:rPr lang="eu-ES" sz="1600" b="1" dirty="0" smtClean="0">
                <a:solidFill>
                  <a:srgbClr val="990000"/>
                </a:solidFill>
                <a:ea typeface="Times New Roman" panose="02020603050405020304" pitchFamily="18" charset="0"/>
              </a:rPr>
              <a:t>Formatuen aniztasuna</a:t>
            </a:r>
            <a:endParaRPr lang="eu-ES" sz="1600" b="1" dirty="0" smtClean="0">
              <a:ea typeface="Times New Roman" panose="02020603050405020304" pitchFamily="18" charset="0"/>
            </a:endParaRPr>
          </a:p>
          <a:p>
            <a:endParaRPr lang="es-ES" sz="1600" dirty="0">
              <a:ea typeface="Times New Roman" panose="02020603050405020304" pitchFamily="18" charset="0"/>
            </a:endParaRPr>
          </a:p>
          <a:p>
            <a:r>
              <a:rPr lang="eu-ES" sz="1600" b="1" dirty="0">
                <a:solidFill>
                  <a:srgbClr val="990000"/>
                </a:solidFill>
                <a:ea typeface="Times New Roman" panose="02020603050405020304" pitchFamily="18" charset="0"/>
              </a:rPr>
              <a:t>Proiektu bakoitza plataforma</a:t>
            </a:r>
            <a:r>
              <a:rPr lang="eu-ES" sz="1600" dirty="0" smtClean="0">
                <a:ea typeface="Times New Roman" panose="02020603050405020304" pitchFamily="18" charset="0"/>
              </a:rPr>
              <a:t> bezala hartuta, pertsonak mugi arazteko </a:t>
            </a:r>
          </a:p>
          <a:p>
            <a:endParaRPr lang="es-ES_tradnl" sz="1600" dirty="0" smtClean="0">
              <a:ea typeface="Times New Roman" panose="02020603050405020304" pitchFamily="18" charset="0"/>
            </a:endParaRPr>
          </a:p>
          <a:p>
            <a:r>
              <a:rPr lang="eu-ES" sz="1600" b="1" dirty="0">
                <a:solidFill>
                  <a:srgbClr val="990000"/>
                </a:solidFill>
                <a:ea typeface="Times New Roman" panose="02020603050405020304" pitchFamily="18" charset="0"/>
              </a:rPr>
              <a:t>Gizarte-laguntza pertsonalizatuak eta talde-lanak</a:t>
            </a:r>
            <a:r>
              <a:rPr lang="eu-ES" sz="1600" dirty="0" smtClean="0">
                <a:ea typeface="Times New Roman" panose="02020603050405020304" pitchFamily="18" charset="0"/>
              </a:rPr>
              <a:t>, gizarteratze ibilbideak lantzeko giltza dira, pertsonarekin adostutakoak hain zuzen. </a:t>
            </a:r>
          </a:p>
          <a:p>
            <a:endParaRPr lang="eu-ES" sz="1600" dirty="0" smtClean="0">
              <a:ea typeface="Times New Roman" panose="02020603050405020304" pitchFamily="18" charset="0"/>
            </a:endParaRPr>
          </a:p>
          <a:p>
            <a:r>
              <a:rPr lang="eu-ES" sz="1600" b="1" dirty="0">
                <a:solidFill>
                  <a:srgbClr val="990000"/>
                </a:solidFill>
                <a:ea typeface="Times New Roman" panose="02020603050405020304" pitchFamily="18" charset="0"/>
              </a:rPr>
              <a:t>Baliabide komunitarioak </a:t>
            </a:r>
            <a:r>
              <a:rPr lang="eu-ES" sz="1600" dirty="0" smtClean="0">
                <a:ea typeface="Times New Roman" panose="02020603050405020304" pitchFamily="18" charset="0"/>
              </a:rPr>
              <a:t>erabiliz eta pertsonen harreman sarea handituz 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35042" y="0"/>
            <a:ext cx="306034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600" dirty="0" err="1" smtClean="0"/>
              <a:t>Helburu</a:t>
            </a:r>
            <a:r>
              <a:rPr lang="es-ES" sz="1600" dirty="0" smtClean="0"/>
              <a:t> zehatza9.1.1</a:t>
            </a:r>
            <a:r>
              <a:rPr lang="es-ES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872657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30067356"/>
              </p:ext>
            </p:extLst>
          </p:nvPr>
        </p:nvGraphicFramePr>
        <p:xfrm>
          <a:off x="251520" y="364606"/>
          <a:ext cx="8496944" cy="2607978"/>
        </p:xfrm>
        <a:graphic>
          <a:graphicData uri="http://schemas.openxmlformats.org/drawingml/2006/table">
            <a:tbl>
              <a:tblPr firstRow="1" firstCol="1" bandRow="1"/>
              <a:tblGrid>
                <a:gridCol w="84969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20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s-ES" sz="1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13" marR="240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69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9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41230">
                <a:tc>
                  <a:txBody>
                    <a:bodyPr/>
                    <a:lstStyle/>
                    <a:p>
                      <a:pPr lvl="1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1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Desarrollo Acciones de </a:t>
                      </a:r>
                      <a:r>
                        <a:rPr lang="es-E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Formación para el Empleo</a:t>
                      </a: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adaptadas a las necesidades del mercado laboral y de las personas en riesgo de pobreza o exclusión social, propiciando su inserción socio-laboral a través de la economía social y solidaria y del empleo ordinario.</a:t>
                      </a:r>
                    </a:p>
                    <a:p>
                      <a:pPr lvl="1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s-ES" sz="1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13" marR="240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9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4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8248">
                <a:tc>
                  <a:txBody>
                    <a:bodyPr/>
                    <a:lstStyle/>
                    <a:p>
                      <a:pPr marL="742950" lvl="1" indent="-28575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Programas de formación en centros de trabajo</a:t>
                      </a:r>
                    </a:p>
                  </a:txBody>
                  <a:tcPr marL="24013" marR="240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2424">
                <a:tc>
                  <a:txBody>
                    <a:bodyPr/>
                    <a:lstStyle/>
                    <a:p>
                      <a:pPr marL="742950" lvl="1" indent="-28575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Formación para el empleo, para personas sin cualificación y/o en actividades innovadoras emergentes</a:t>
                      </a:r>
                    </a:p>
                  </a:txBody>
                  <a:tcPr marL="24013" marR="240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8248">
                <a:tc>
                  <a:txBody>
                    <a:bodyPr/>
                    <a:lstStyle/>
                    <a:p>
                      <a:pPr marL="742950" lvl="1" indent="-28575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Desarrollo e Implantación de la Formación Dual, desde una perspectiva transnacional</a:t>
                      </a:r>
                    </a:p>
                  </a:txBody>
                  <a:tcPr marL="24013" marR="240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251520" y="3263499"/>
            <a:ext cx="85328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rgbClr val="990000"/>
                </a:solidFill>
                <a:ea typeface="Times New Roman" panose="02020603050405020304" pitchFamily="18" charset="0"/>
              </a:rPr>
              <a:t>Competencias técnico-profesionales</a:t>
            </a:r>
            <a:r>
              <a:rPr lang="es-ES" sz="1600" b="1" dirty="0">
                <a:ea typeface="Times New Roman" panose="02020603050405020304" pitchFamily="18" charset="0"/>
              </a:rPr>
              <a:t>, el acercamiento al </a:t>
            </a:r>
            <a:r>
              <a:rPr lang="es-ES" sz="1600" b="1" dirty="0">
                <a:solidFill>
                  <a:srgbClr val="990000"/>
                </a:solidFill>
                <a:ea typeface="Times New Roman" panose="02020603050405020304" pitchFamily="18" charset="0"/>
              </a:rPr>
              <a:t>entorno del trabajo</a:t>
            </a:r>
          </a:p>
          <a:p>
            <a:endParaRPr lang="es-ES" sz="1600" b="1" dirty="0"/>
          </a:p>
          <a:p>
            <a:r>
              <a:rPr lang="es-ES" sz="1600" b="1" dirty="0">
                <a:solidFill>
                  <a:srgbClr val="990000"/>
                </a:solidFill>
              </a:rPr>
              <a:t>Diversidad de formatos</a:t>
            </a:r>
            <a:r>
              <a:rPr lang="es-ES" sz="1600" b="1" dirty="0"/>
              <a:t>: Certificados de profesionalidad y/o en formación no certificable</a:t>
            </a:r>
            <a:r>
              <a:rPr lang="es-ES" sz="1600" dirty="0"/>
              <a:t>, </a:t>
            </a:r>
            <a:r>
              <a:rPr lang="es-ES" sz="1600" b="1" dirty="0"/>
              <a:t>píldoras formativas, </a:t>
            </a:r>
            <a:r>
              <a:rPr lang="es-ES" sz="1600" dirty="0"/>
              <a:t>formaciones cortas, </a:t>
            </a:r>
            <a:r>
              <a:rPr lang="es-ES" sz="1600" b="1" dirty="0"/>
              <a:t>nuevos nichos de empleo</a:t>
            </a:r>
          </a:p>
          <a:p>
            <a:endParaRPr lang="es-ES" sz="1600" dirty="0"/>
          </a:p>
          <a:p>
            <a:r>
              <a:rPr lang="es-ES" sz="1600" dirty="0"/>
              <a:t>Se responderá a la creciente demanda de una </a:t>
            </a:r>
            <a:r>
              <a:rPr lang="es-ES" sz="1600" b="1" dirty="0">
                <a:solidFill>
                  <a:srgbClr val="990000"/>
                </a:solidFill>
              </a:rPr>
              <a:t>mayor diversificación y especialización</a:t>
            </a:r>
            <a:r>
              <a:rPr lang="es-ES" sz="1600" b="1" dirty="0"/>
              <a:t>, </a:t>
            </a:r>
            <a:r>
              <a:rPr lang="es-ES" sz="1600" dirty="0"/>
              <a:t>que favorezca los itinerarios profesionales a medio plazo personalizados y coherentes, encaminados hacía la inclusión laboral, basados en los </a:t>
            </a:r>
            <a:r>
              <a:rPr lang="es-ES" sz="1600" b="1" dirty="0"/>
              <a:t>certificados de profesionalidad y/o en formación no certificable.</a:t>
            </a:r>
            <a:r>
              <a:rPr lang="es-ES" sz="1600" dirty="0"/>
              <a:t>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51520" y="31845"/>
            <a:ext cx="306034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600" dirty="0"/>
              <a:t>Objetivo específico 9.1.1.</a:t>
            </a:r>
          </a:p>
        </p:txBody>
      </p:sp>
    </p:spTree>
    <p:extLst>
      <p:ext uri="{BB962C8B-B14F-4D97-AF65-F5344CB8AC3E}">
        <p14:creationId xmlns:p14="http://schemas.microsoft.com/office/powerpoint/2010/main" xmlns="" val="3131640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46403674"/>
              </p:ext>
            </p:extLst>
          </p:nvPr>
        </p:nvGraphicFramePr>
        <p:xfrm>
          <a:off x="251520" y="260647"/>
          <a:ext cx="8640960" cy="2606034"/>
        </p:xfrm>
        <a:graphic>
          <a:graphicData uri="http://schemas.openxmlformats.org/drawingml/2006/table">
            <a:tbl>
              <a:tblPr firstRow="1" firstCol="1" bandRow="1"/>
              <a:tblGrid>
                <a:gridCol w="86409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804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u-ES" sz="1200" b="1" noProof="0" dirty="0" smtClean="0">
                          <a:solidFill>
                            <a:srgbClr val="0069D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Helburu Zehatza 9.1.1.</a:t>
                      </a:r>
                      <a:endParaRPr lang="eu-ES" sz="1100" noProof="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13" marR="240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69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9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2687">
                <a:tc>
                  <a:txBody>
                    <a:bodyPr/>
                    <a:lstStyle/>
                    <a:p>
                      <a:pPr lvl="1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1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u-ES" sz="1400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Bazterketa egoeran dauden emakumeen ahalduntze pertsonala eta kolektiboarentzako ekintzak, jarduera ekonomikoan, lan</a:t>
                      </a:r>
                      <a:r>
                        <a:rPr lang="eu-ES" sz="1400" baseline="0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merkatuan eta enpleguan parte hartzea posible egingo dituzten ekintzak (EAEko VI. Berdintasun plana)</a:t>
                      </a:r>
                      <a:r>
                        <a:rPr lang="eu-ES" sz="1400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lvl="1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s-ES" sz="1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13" marR="240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9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4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60820">
                <a:tc>
                  <a:txBody>
                    <a:bodyPr/>
                    <a:lstStyle/>
                    <a:p>
                      <a:pPr lvl="1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1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u-ES" sz="1400" noProof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Emakumeen ahalduntze pertsonal eta kolektiboa: emakumeen papera berriro balioa hartzeko eta dibertsifikazio profesionala, neurri</a:t>
                      </a:r>
                      <a:r>
                        <a:rPr lang="eu-ES" sz="1400" baseline="0" noProof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u-ES" sz="1400" baseline="0" noProof="0" dirty="0" err="1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trans-nazionalean</a:t>
                      </a:r>
                      <a:r>
                        <a:rPr lang="eu-ES" sz="1400" baseline="0" noProof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es-ES" sz="1200" baseline="0" noProof="0" dirty="0" smtClean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1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u-ES" sz="1400" noProof="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13" marR="240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251520" y="3140968"/>
            <a:ext cx="864096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1600" b="1" dirty="0" smtClean="0">
              <a:solidFill>
                <a:srgbClr val="990000"/>
              </a:solidFill>
              <a:ea typeface="Times New Roman" panose="02020603050405020304" pitchFamily="18" charset="0"/>
            </a:endParaRPr>
          </a:p>
          <a:p>
            <a:r>
              <a:rPr lang="eu-ES" sz="1600" b="1" dirty="0" smtClean="0">
                <a:solidFill>
                  <a:srgbClr val="990000"/>
                </a:solidFill>
                <a:ea typeface="Times New Roman" panose="02020603050405020304" pitchFamily="18" charset="0"/>
              </a:rPr>
              <a:t>Gaitasunen eskuratzea, </a:t>
            </a:r>
            <a:r>
              <a:rPr lang="eu-ES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jarduera ekonomikoan, lan merkatuan eta </a:t>
            </a:r>
            <a:r>
              <a:rPr lang="eu-ES" sz="16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enpleguan parte hartzearekin lotuta dauden ekintzak, gizartean partaidetza, emakumeen ikuspena, eguneroko erantzunkidetasuna, lidergo komunitarioa, elkarretaratzea eta errealitatearen analisi </a:t>
            </a:r>
            <a:r>
              <a:rPr lang="eu-ES" sz="1600" dirty="0" err="1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kritiko-kostruktiboa</a:t>
            </a:r>
            <a:r>
              <a:rPr lang="eu-ES" sz="16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u-ES" sz="1600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u-ES" sz="16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S" sz="1600" b="1" dirty="0"/>
          </a:p>
          <a:p>
            <a:r>
              <a:rPr lang="eu-ES" sz="1600" b="1" dirty="0" smtClean="0">
                <a:solidFill>
                  <a:srgbClr val="990000"/>
                </a:solidFill>
              </a:rPr>
              <a:t>Norberaren eskubideez,  gaitasunez eta gogoetaz jabetzea.</a:t>
            </a:r>
            <a:endParaRPr lang="eu-ES" sz="1600" dirty="0" smtClean="0"/>
          </a:p>
          <a:p>
            <a:endParaRPr lang="es-ES" sz="1600" dirty="0">
              <a:ea typeface="Times New Roman" panose="02020603050405020304" pitchFamily="18" charset="0"/>
            </a:endParaRPr>
          </a:p>
          <a:p>
            <a:r>
              <a:rPr lang="eu-ES" sz="1600" b="1" dirty="0">
                <a:solidFill>
                  <a:srgbClr val="990000"/>
                </a:solidFill>
              </a:rPr>
              <a:t>Dibertsifikazio ekintzak </a:t>
            </a:r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951769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94822982"/>
              </p:ext>
            </p:extLst>
          </p:nvPr>
        </p:nvGraphicFramePr>
        <p:xfrm>
          <a:off x="229145" y="260648"/>
          <a:ext cx="8640960" cy="3137910"/>
        </p:xfrm>
        <a:graphic>
          <a:graphicData uri="http://schemas.openxmlformats.org/drawingml/2006/table">
            <a:tbl>
              <a:tblPr firstRow="1" firstCol="1" bandRow="1"/>
              <a:tblGrid>
                <a:gridCol w="86409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804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0069D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Objetivo Específico 9.1.1.</a:t>
                      </a:r>
                      <a:endParaRPr lang="es-ES" sz="1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13" marR="240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69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9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9850">
                <a:tc>
                  <a:txBody>
                    <a:bodyPr/>
                    <a:lstStyle/>
                    <a:p>
                      <a:pPr lvl="1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1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Promoción de Programas de Acceso al Empleo y al </a:t>
                      </a:r>
                      <a:r>
                        <a:rPr lang="es-ES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Emprendizaje</a:t>
                      </a: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para personas en situación o en riesgo de exclusión social.</a:t>
                      </a:r>
                    </a:p>
                    <a:p>
                      <a:pPr lvl="1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s-ES" sz="1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13" marR="240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9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4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8248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Sensibilización y formación en </a:t>
                      </a:r>
                      <a:r>
                        <a:rPr lang="es-ES" sz="1400" b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Emprendizaje</a:t>
                      </a:r>
                      <a:r>
                        <a:rPr lang="es-ES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s-E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13" marR="240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60820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Desarrollo de un Servicio de </a:t>
                      </a:r>
                      <a:r>
                        <a:rPr lang="es-E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Prospección e Intermediación Laboral con Acompañamiento Laboral </a:t>
                      </a: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previo y durante la contratación a personas y empresas.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s-ES" sz="1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13" marR="240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9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231901" y="3501006"/>
            <a:ext cx="8640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990000"/>
                </a:solidFill>
                <a:ea typeface="Calibri" panose="020F0502020204030204" pitchFamily="34" charset="0"/>
              </a:rPr>
              <a:t>Procesos intensivos de tutorización </a:t>
            </a:r>
            <a:r>
              <a:rPr lang="es-ES" sz="1600" dirty="0">
                <a:ea typeface="Calibri" panose="020F0502020204030204" pitchFamily="34" charset="0"/>
              </a:rPr>
              <a:t>y metodológicamente </a:t>
            </a:r>
            <a:r>
              <a:rPr lang="es-ES" sz="1600" b="1" dirty="0">
                <a:solidFill>
                  <a:srgbClr val="990000"/>
                </a:solidFill>
                <a:ea typeface="Calibri" panose="020F0502020204030204" pitchFamily="34" charset="0"/>
              </a:rPr>
              <a:t>muy flexibles </a:t>
            </a:r>
            <a:r>
              <a:rPr lang="es-ES" sz="1600" dirty="0">
                <a:ea typeface="Calibri" panose="020F0502020204030204" pitchFamily="34" charset="0"/>
              </a:rPr>
              <a:t>y </a:t>
            </a:r>
            <a:r>
              <a:rPr lang="es-ES" sz="1600" b="1" dirty="0">
                <a:solidFill>
                  <a:srgbClr val="990000"/>
                </a:solidFill>
                <a:ea typeface="Calibri" panose="020F0502020204030204" pitchFamily="34" charset="0"/>
              </a:rPr>
              <a:t>centrados en la persona</a:t>
            </a:r>
            <a:r>
              <a:rPr lang="es-ES" sz="1600" dirty="0">
                <a:solidFill>
                  <a:srgbClr val="990000"/>
                </a:solidFill>
                <a:ea typeface="Calibri" panose="020F0502020204030204" pitchFamily="34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>
                <a:ea typeface="Batang"/>
              </a:rPr>
              <a:t>Se desarrollaran impulsando </a:t>
            </a:r>
            <a:r>
              <a:rPr lang="es-ES" sz="1600" dirty="0">
                <a:ea typeface="Calibri" panose="020F0502020204030204" pitchFamily="34" charset="0"/>
              </a:rPr>
              <a:t>la motivación hacia el trabajo por cuenta propia </a:t>
            </a:r>
            <a:r>
              <a:rPr lang="es-ES" sz="1600" dirty="0">
                <a:ea typeface="Batang"/>
              </a:rPr>
              <a:t>acciones de </a:t>
            </a:r>
            <a:r>
              <a:rPr lang="es-ES" sz="1600" b="1" dirty="0">
                <a:solidFill>
                  <a:srgbClr val="990000"/>
                </a:solidFill>
                <a:ea typeface="Batang"/>
              </a:rPr>
              <a:t>Sensibilización</a:t>
            </a:r>
            <a:r>
              <a:rPr lang="es-ES" sz="1600" dirty="0">
                <a:ea typeface="Batang"/>
              </a:rPr>
              <a:t> </a:t>
            </a:r>
            <a:r>
              <a:rPr lang="es-ES" sz="1600" b="1" dirty="0">
                <a:solidFill>
                  <a:srgbClr val="990000"/>
                </a:solidFill>
                <a:ea typeface="Batang"/>
              </a:rPr>
              <a:t>y Formación </a:t>
            </a:r>
            <a:r>
              <a:rPr lang="es-ES" sz="1600" dirty="0">
                <a:ea typeface="Batang"/>
              </a:rPr>
              <a:t>hacia el </a:t>
            </a:r>
            <a:r>
              <a:rPr lang="es-ES" sz="1600" dirty="0" err="1">
                <a:ea typeface="Batang"/>
              </a:rPr>
              <a:t>emprendizaje</a:t>
            </a:r>
            <a:r>
              <a:rPr lang="es-ES" sz="1600" dirty="0">
                <a:ea typeface="Batang"/>
              </a:rPr>
              <a:t>, </a:t>
            </a:r>
            <a:r>
              <a:rPr lang="es-ES" sz="1600" dirty="0">
                <a:ea typeface="Calibri" panose="020F0502020204030204" pitchFamily="34" charset="0"/>
              </a:rPr>
              <a:t>como medio para el </a:t>
            </a:r>
            <a:r>
              <a:rPr lang="es-ES" sz="1600" b="1" dirty="0">
                <a:solidFill>
                  <a:srgbClr val="990000"/>
                </a:solidFill>
                <a:ea typeface="Calibri" panose="020F0502020204030204" pitchFamily="34" charset="0"/>
              </a:rPr>
              <a:t>desarrollo capacidades y de ideas de negocio</a:t>
            </a:r>
            <a:r>
              <a:rPr lang="es-ES" sz="1600" dirty="0">
                <a:ea typeface="Calibri" panose="020F0502020204030204" pitchFamily="34" charset="0"/>
              </a:rPr>
              <a:t>.</a:t>
            </a:r>
            <a:endParaRPr lang="es-ES" sz="1600" dirty="0"/>
          </a:p>
        </p:txBody>
      </p:sp>
      <p:sp>
        <p:nvSpPr>
          <p:cNvPr id="4" name="Rectángulo 3"/>
          <p:cNvSpPr/>
          <p:nvPr/>
        </p:nvSpPr>
        <p:spPr>
          <a:xfrm>
            <a:off x="257992" y="4824445"/>
            <a:ext cx="86121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990000"/>
                </a:solidFill>
                <a:ea typeface="Times New Roman" panose="02020603050405020304" pitchFamily="18" charset="0"/>
              </a:rPr>
              <a:t>Contacto con las empresas </a:t>
            </a:r>
            <a:r>
              <a:rPr lang="es-ES" sz="1600" dirty="0">
                <a:ea typeface="Times New Roman" panose="02020603050405020304" pitchFamily="18" charset="0"/>
              </a:rPr>
              <a:t>en ámbitos </a:t>
            </a:r>
            <a:r>
              <a:rPr lang="es-ES" sz="1600" b="1" dirty="0">
                <a:solidFill>
                  <a:srgbClr val="990000"/>
                </a:solidFill>
                <a:ea typeface="Times New Roman" panose="02020603050405020304" pitchFamily="18" charset="0"/>
              </a:rPr>
              <a:t>coincidentes con los perfiles profesionales de las personas </a:t>
            </a:r>
            <a:r>
              <a:rPr lang="es-ES" sz="1600" dirty="0">
                <a:ea typeface="Times New Roman" panose="02020603050405020304" pitchFamily="18" charset="0"/>
              </a:rPr>
              <a:t>atendidas.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990000"/>
                </a:solidFill>
                <a:ea typeface="Times New Roman" panose="02020603050405020304" pitchFamily="18" charset="0"/>
              </a:rPr>
              <a:t>Intermediar </a:t>
            </a:r>
            <a:r>
              <a:rPr lang="es-ES" sz="1600" b="1" dirty="0">
                <a:ea typeface="Times New Roman" panose="02020603050405020304" pitchFamily="18" charset="0"/>
              </a:rPr>
              <a:t>en sus demandas de personal</a:t>
            </a:r>
            <a:r>
              <a:rPr lang="es-ES" sz="1600" dirty="0">
                <a:ea typeface="Times New Roman" panose="0202060305040502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>
                <a:ea typeface="Times New Roman" panose="02020603050405020304" pitchFamily="18" charset="0"/>
              </a:rPr>
              <a:t>Servicio de </a:t>
            </a:r>
            <a:r>
              <a:rPr lang="es-ES" sz="1600" b="1" dirty="0">
                <a:solidFill>
                  <a:srgbClr val="990000"/>
                </a:solidFill>
                <a:ea typeface="Times New Roman" panose="02020603050405020304" pitchFamily="18" charset="0"/>
              </a:rPr>
              <a:t>acompañamiento personalizado </a:t>
            </a:r>
            <a:r>
              <a:rPr lang="es-ES" sz="1600" b="1" dirty="0">
                <a:ea typeface="Times New Roman" panose="02020603050405020304" pitchFamily="18" charset="0"/>
              </a:rPr>
              <a:t>tanto a las personas como a las empresas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xmlns="" val="4245495006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6A572758D2F1D429B246E16BD7FA321" ma:contentTypeVersion="4" ma:contentTypeDescription="Crear nuevo documento." ma:contentTypeScope="" ma:versionID="3164f588e6bef1ab9170978c25869528">
  <xsd:schema xmlns:xsd="http://www.w3.org/2001/XMLSchema" xmlns:xs="http://www.w3.org/2001/XMLSchema" xmlns:p="http://schemas.microsoft.com/office/2006/metadata/properties" xmlns:ns2="bfca57a8-d165-42b3-9b7e-60a074db2dcb" xmlns:ns3="f8a7917e-6dd4-44f6-a079-4e4540187a23" targetNamespace="http://schemas.microsoft.com/office/2006/metadata/properties" ma:root="true" ma:fieldsID="d9be911c4b10ef20c6b430b5c0645448" ns2:_="" ns3:_="">
    <xsd:import namespace="bfca57a8-d165-42b3-9b7e-60a074db2dcb"/>
    <xsd:import namespace="f8a7917e-6dd4-44f6-a079-4e4540187a2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LastSharedByUser" minOccurs="0"/>
                <xsd:element ref="ns3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ca57a8-d165-42b3-9b7e-60a074db2dc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a7917e-6dd4-44f6-a079-4e4540187a23" elementFormDefault="qualified">
    <xsd:import namespace="http://schemas.microsoft.com/office/2006/documentManagement/types"/>
    <xsd:import namespace="http://schemas.microsoft.com/office/infopath/2007/PartnerControls"/>
    <xsd:element name="LastSharedByUser" ma:index="10" nillable="true" ma:displayName="Última vez que se compartió por usuario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Última vez que se compartió por hora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FE4590A-62BC-445B-B0F3-956992E7799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A57AE84-9CA3-49F4-87CD-10FEFF35BF30}">
  <ds:schemaRefs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2006/metadata/properties"/>
    <ds:schemaRef ds:uri="http://purl.org/dc/terms/"/>
    <ds:schemaRef ds:uri="f8a7917e-6dd4-44f6-a079-4e4540187a23"/>
    <ds:schemaRef ds:uri="http://schemas.microsoft.com/office/2006/documentManagement/types"/>
    <ds:schemaRef ds:uri="http://schemas.microsoft.com/office/infopath/2007/PartnerControls"/>
    <ds:schemaRef ds:uri="bfca57a8-d165-42b3-9b7e-60a074db2dcb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714CB6D-B48E-4F7E-B224-F0D07DDA97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ca57a8-d165-42b3-9b7e-60a074db2dcb"/>
    <ds:schemaRef ds:uri="f8a7917e-6dd4-44f6-a079-4e4540187a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1883</TotalTime>
  <Words>1673</Words>
  <Application>Microsoft Office PowerPoint</Application>
  <PresentationFormat>Presentación en pantalla (4:3)</PresentationFormat>
  <Paragraphs>238</Paragraphs>
  <Slides>14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Diseño predeterminado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RESULTADOS 2015 – 2016 ÁMBITO CAV</vt:lpstr>
      <vt:lpstr>Diapositiva 14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iñigo.garitaonandia</dc:creator>
  <cp:lastModifiedBy>BBK</cp:lastModifiedBy>
  <cp:revision>154</cp:revision>
  <cp:lastPrinted>2017-06-07T09:14:33Z</cp:lastPrinted>
  <dcterms:created xsi:type="dcterms:W3CDTF">2012-03-07T16:49:32Z</dcterms:created>
  <dcterms:modified xsi:type="dcterms:W3CDTF">2017-06-12T10:03:47Z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0x010100B6A572758D2F1D429B246E16BD7FA321</vt:lpwstr>
  </property>
</Properties>
</file>